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7"/>
  </p:notesMasterIdLst>
  <p:sldIdLst>
    <p:sldId id="257" r:id="rId2"/>
    <p:sldId id="266" r:id="rId3"/>
    <p:sldId id="259" r:id="rId4"/>
    <p:sldId id="261" r:id="rId5"/>
    <p:sldId id="272" r:id="rId6"/>
    <p:sldId id="267" r:id="rId7"/>
    <p:sldId id="273" r:id="rId8"/>
    <p:sldId id="274" r:id="rId9"/>
    <p:sldId id="275" r:id="rId10"/>
    <p:sldId id="276" r:id="rId11"/>
    <p:sldId id="280" r:id="rId12"/>
    <p:sldId id="281" r:id="rId13"/>
    <p:sldId id="277" r:id="rId14"/>
    <p:sldId id="265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0070C0"/>
    <a:srgbClr val="DDDEE1"/>
    <a:srgbClr val="D7D6D8"/>
    <a:srgbClr val="F1F1F1"/>
    <a:srgbClr val="B2B1B0"/>
    <a:srgbClr val="D4D4D4"/>
    <a:srgbClr val="1296DB"/>
    <a:srgbClr val="3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983" autoAdjust="0"/>
    <p:restoredTop sz="93452" autoAdjust="0"/>
  </p:normalViewPr>
  <p:slideViewPr>
    <p:cSldViewPr snapToGrid="0">
      <p:cViewPr>
        <p:scale>
          <a:sx n="125" d="100"/>
          <a:sy n="125" d="100"/>
        </p:scale>
        <p:origin x="-3032" y="-168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2931BA0-8BEF-47AD-AC8F-60B14F1C8F7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D9ED2BF-9C91-46E4-AC18-1F37A8425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6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400" dirty="0"/>
              <a:t>Create a new platform for skills and services exchange free of charge</a:t>
            </a:r>
          </a:p>
          <a:p>
            <a:pPr lvl="1" algn="l"/>
            <a:r>
              <a:rPr lang="en-US" sz="2000" dirty="0"/>
              <a:t>Gain points by offering services based on your skills</a:t>
            </a:r>
          </a:p>
          <a:p>
            <a:pPr lvl="1" algn="l"/>
            <a:r>
              <a:rPr lang="en-US" sz="2000" dirty="0"/>
              <a:t>Receive services in exchange for point gained</a:t>
            </a:r>
            <a:endParaRPr lang="en-US" sz="2400" dirty="0"/>
          </a:p>
          <a:p>
            <a:pPr algn="l"/>
            <a:r>
              <a:rPr lang="en-US" sz="2400" dirty="0"/>
              <a:t>Supervise the quality of services offered by sustaining up to date ranking system</a:t>
            </a:r>
          </a:p>
          <a:p>
            <a:pPr algn="l"/>
            <a:r>
              <a:rPr lang="en-US" sz="2400" dirty="0"/>
              <a:t>Eliminate completely the need of money exchange between users</a:t>
            </a:r>
          </a:p>
          <a:p>
            <a:pPr algn="l"/>
            <a:r>
              <a:rPr lang="en-US" sz="2400" dirty="0"/>
              <a:t>Allows flexible and constantly adjustable schedule for services offered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2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9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7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27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4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Easy authentication integrating Facebook, Google, Tweeter accounts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Allow sign-up for Technion students only (by Technion e-mail verification)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Each user can constantly change and modify services offered by him and his interests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the location of offered services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Set for each service offered the amount of requested points per service unit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Advanced search with filters: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By field / location (static or dynamic) / ranking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Ranking and dispute resolution system to increase users satisfaction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The ranking is mutual – both the user offering the service and the user receiving one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US" dirty="0"/>
              <a:t>Instant messaging system – for secure and easy interaction between users</a:t>
            </a:r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ED2BF-9C91-46E4-AC18-1F37A8425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2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3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0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8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8DF1-CDA8-4E61-8C8E-D40CB1E707F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9D3981-1A05-434E-9CB4-CDE2EDB7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4.jpe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image" Target="../media/image26.tiff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6.tiff"/><Relationship Id="rId5" Type="http://schemas.openxmlformats.org/officeDocument/2006/relationships/image" Target="../media/image18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0.png"/><Relationship Id="rId9" Type="http://schemas.openxmlformats.org/officeDocument/2006/relationships/image" Target="../media/image23.tiff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921704-16DE-46FB-B182-2FBF4EDEA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7930847" cy="1646302"/>
          </a:xfrm>
        </p:spPr>
        <p:txBody>
          <a:bodyPr/>
          <a:lstStyle/>
          <a:p>
            <a:r>
              <a:rPr lang="en-US" b="1" dirty="0"/>
              <a:t>Skill Barter Android APP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4B18A19-7C44-4B5B-815A-04F469E92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707" y="5270034"/>
            <a:ext cx="7766936" cy="1096899"/>
          </a:xfrm>
        </p:spPr>
        <p:txBody>
          <a:bodyPr/>
          <a:lstStyle/>
          <a:p>
            <a:pPr algn="l" rtl="1"/>
            <a:r>
              <a:rPr lang="en-US" b="1" dirty="0"/>
              <a:t>By Noa Binenbaum and Jenny </a:t>
            </a:r>
            <a:r>
              <a:rPr lang="en-US" b="1" dirty="0" err="1"/>
              <a:t>Kapul</a:t>
            </a:r>
            <a:endParaRPr lang="en-US" b="1" dirty="0"/>
          </a:p>
          <a:p>
            <a:pPr algn="l" rtl="1"/>
            <a:r>
              <a:rPr lang="en-US" b="1" dirty="0"/>
              <a:t>Guided by </a:t>
            </a:r>
            <a:r>
              <a:rPr lang="en-US" b="1" dirty="0" err="1"/>
              <a:t>Hovav</a:t>
            </a:r>
            <a:r>
              <a:rPr lang="en-US" b="1" dirty="0"/>
              <a:t> </a:t>
            </a:r>
            <a:r>
              <a:rPr lang="en-US" b="1" dirty="0" err="1"/>
              <a:t>Gazit</a:t>
            </a:r>
            <a:endParaRPr lang="en-US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7646515-7A52-4869-9C0F-05E8DF98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4" y="29935"/>
            <a:ext cx="5715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קבוצה 248">
            <a:extLst>
              <a:ext uri="{FF2B5EF4-FFF2-40B4-BE49-F238E27FC236}">
                <a16:creationId xmlns:a16="http://schemas.microsoft.com/office/drawing/2014/main" id="{933049F1-CE43-45E1-B734-EC94151C585E}"/>
              </a:ext>
            </a:extLst>
          </p:cNvPr>
          <p:cNvGrpSpPr/>
          <p:nvPr/>
        </p:nvGrpSpPr>
        <p:grpSpPr>
          <a:xfrm>
            <a:off x="8400222" y="1270000"/>
            <a:ext cx="2923200" cy="5220000"/>
            <a:chOff x="8197900" y="625041"/>
            <a:chExt cx="2923200" cy="5220000"/>
          </a:xfrm>
        </p:grpSpPr>
        <p:grpSp>
          <p:nvGrpSpPr>
            <p:cNvPr id="250" name="קבוצה 249">
              <a:extLst>
                <a:ext uri="{FF2B5EF4-FFF2-40B4-BE49-F238E27FC236}">
                  <a16:creationId xmlns:a16="http://schemas.microsoft.com/office/drawing/2014/main" id="{240C23DA-9B15-4AB8-B8E5-C581EBC9513A}"/>
                </a:ext>
              </a:extLst>
            </p:cNvPr>
            <p:cNvGrpSpPr/>
            <p:nvPr/>
          </p:nvGrpSpPr>
          <p:grpSpPr>
            <a:xfrm>
              <a:off x="8197900" y="625041"/>
              <a:ext cx="2923200" cy="5220000"/>
              <a:chOff x="4921696" y="625041"/>
              <a:chExt cx="2923200" cy="5220000"/>
            </a:xfrm>
          </p:grpSpPr>
          <p:grpSp>
            <p:nvGrpSpPr>
              <p:cNvPr id="261" name="קבוצה 260">
                <a:extLst>
                  <a:ext uri="{FF2B5EF4-FFF2-40B4-BE49-F238E27FC236}">
                    <a16:creationId xmlns:a16="http://schemas.microsoft.com/office/drawing/2014/main" id="{C152149E-01B9-4360-9673-634800040D05}"/>
                  </a:ext>
                </a:extLst>
              </p:cNvPr>
              <p:cNvGrpSpPr/>
              <p:nvPr/>
            </p:nvGrpSpPr>
            <p:grpSpPr>
              <a:xfrm>
                <a:off x="4921696" y="625041"/>
                <a:ext cx="2923200" cy="5220000"/>
                <a:chOff x="3439886" y="819000"/>
                <a:chExt cx="2923200" cy="5220000"/>
              </a:xfrm>
            </p:grpSpPr>
            <p:grpSp>
              <p:nvGrpSpPr>
                <p:cNvPr id="297" name="קבוצה 296">
                  <a:extLst>
                    <a:ext uri="{FF2B5EF4-FFF2-40B4-BE49-F238E27FC236}">
                      <a16:creationId xmlns:a16="http://schemas.microsoft.com/office/drawing/2014/main" id="{9D2AF87F-8E13-4C8A-91B5-2F0CFDA31D34}"/>
                    </a:ext>
                  </a:extLst>
                </p:cNvPr>
                <p:cNvGrpSpPr/>
                <p:nvPr/>
              </p:nvGrpSpPr>
              <p:grpSpPr>
                <a:xfrm>
                  <a:off x="3439886" y="819000"/>
                  <a:ext cx="2923200" cy="5220000"/>
                  <a:chOff x="3439886" y="819000"/>
                  <a:chExt cx="2923200" cy="5220000"/>
                </a:xfrm>
              </p:grpSpPr>
              <p:pic>
                <p:nvPicPr>
                  <p:cNvPr id="299" name="תמונה 298" descr="תמונה שמכילה צילום מסך&#10;&#10;התיאור נוצר באופן אוטומטי">
                    <a:extLst>
                      <a:ext uri="{FF2B5EF4-FFF2-40B4-BE49-F238E27FC236}">
                        <a16:creationId xmlns:a16="http://schemas.microsoft.com/office/drawing/2014/main" id="{5CEB1A1D-FD49-4008-B76B-AF04196AD9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9886" y="819000"/>
                    <a:ext cx="2923200" cy="5220000"/>
                  </a:xfrm>
                  <a:prstGeom prst="rect">
                    <a:avLst/>
                  </a:prstGeom>
                </p:spPr>
              </p:pic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E76801C9-A8D3-4BAF-931D-88E5887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3439886" y="984250"/>
                    <a:ext cx="2923200" cy="3960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Skill Barter App</a:t>
                    </a:r>
                  </a:p>
                </p:txBody>
              </p:sp>
            </p:grpSp>
            <p:sp>
              <p:nvSpPr>
                <p:cNvPr id="298" name="מלבן 297">
                  <a:extLst>
                    <a:ext uri="{FF2B5EF4-FFF2-40B4-BE49-F238E27FC236}">
                      <a16:creationId xmlns:a16="http://schemas.microsoft.com/office/drawing/2014/main" id="{311F3FB8-C1E8-42BD-BAFB-5B2E658A8E8F}"/>
                    </a:ext>
                  </a:extLst>
                </p:cNvPr>
                <p:cNvSpPr/>
                <p:nvPr/>
              </p:nvSpPr>
              <p:spPr>
                <a:xfrm>
                  <a:off x="3439886" y="1380249"/>
                  <a:ext cx="2923200" cy="4308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0A820465-B637-451E-AA39-74F515E35C8C}"/>
                  </a:ext>
                </a:extLst>
              </p:cNvPr>
              <p:cNvSpPr txBox="1"/>
              <p:nvPr/>
            </p:nvSpPr>
            <p:spPr>
              <a:xfrm>
                <a:off x="5241513" y="1402161"/>
                <a:ext cx="2091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Search: </a:t>
                </a:r>
              </a:p>
            </p:txBody>
          </p:sp>
          <p:sp>
            <p:nvSpPr>
              <p:cNvPr id="263" name="מלבן 262">
                <a:extLst>
                  <a:ext uri="{FF2B5EF4-FFF2-40B4-BE49-F238E27FC236}">
                    <a16:creationId xmlns:a16="http://schemas.microsoft.com/office/drawing/2014/main" id="{544D56DA-8BD0-41BE-923D-B187E039DD08}"/>
                  </a:ext>
                </a:extLst>
              </p:cNvPr>
              <p:cNvSpPr/>
              <p:nvPr/>
            </p:nvSpPr>
            <p:spPr>
              <a:xfrm>
                <a:off x="5337664" y="1786984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Music, Tutoring</a:t>
                </a:r>
              </a:p>
            </p:txBody>
          </p:sp>
          <p:pic>
            <p:nvPicPr>
              <p:cNvPr id="264" name="תמונה 26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000B578-EA06-4D2F-B32F-9332AC9AA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991" y="1786983"/>
                <a:ext cx="345600" cy="345600"/>
              </a:xfrm>
              <a:prstGeom prst="rect">
                <a:avLst/>
              </a:prstGeom>
            </p:spPr>
          </p:pic>
          <p:sp>
            <p:nvSpPr>
              <p:cNvPr id="265" name="מלבן: פינות מעוגלות 264">
                <a:extLst>
                  <a:ext uri="{FF2B5EF4-FFF2-40B4-BE49-F238E27FC236}">
                    <a16:creationId xmlns:a16="http://schemas.microsoft.com/office/drawing/2014/main" id="{4B4531BC-0215-4D5F-B839-C2750E8B4983}"/>
                  </a:ext>
                </a:extLst>
              </p:cNvPr>
              <p:cNvSpPr/>
              <p:nvPr/>
            </p:nvSpPr>
            <p:spPr>
              <a:xfrm>
                <a:off x="5935622" y="5094174"/>
                <a:ext cx="895350" cy="25846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66" name="תמונה 265">
                <a:extLst>
                  <a:ext uri="{FF2B5EF4-FFF2-40B4-BE49-F238E27FC236}">
                    <a16:creationId xmlns:a16="http://schemas.microsoft.com/office/drawing/2014/main" id="{1464E704-4FD0-44FB-88C4-2BBE8EF91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9632" y="5106877"/>
                <a:ext cx="231683" cy="234000"/>
              </a:xfrm>
              <a:prstGeom prst="rect">
                <a:avLst/>
              </a:prstGeom>
            </p:spPr>
          </p:pic>
          <p:grpSp>
            <p:nvGrpSpPr>
              <p:cNvPr id="267" name="קבוצה 266">
                <a:extLst>
                  <a:ext uri="{FF2B5EF4-FFF2-40B4-BE49-F238E27FC236}">
                    <a16:creationId xmlns:a16="http://schemas.microsoft.com/office/drawing/2014/main" id="{23130D06-90C0-4B82-A2E8-96D89631A506}"/>
                  </a:ext>
                </a:extLst>
              </p:cNvPr>
              <p:cNvGrpSpPr/>
              <p:nvPr/>
            </p:nvGrpSpPr>
            <p:grpSpPr>
              <a:xfrm>
                <a:off x="5337663" y="2247475"/>
                <a:ext cx="2091267" cy="347134"/>
                <a:chOff x="3759699" y="3310360"/>
                <a:chExt cx="2091267" cy="347134"/>
              </a:xfrm>
            </p:grpSpPr>
            <p:sp>
              <p:nvSpPr>
                <p:cNvPr id="295" name="מלבן 294">
                  <a:extLst>
                    <a:ext uri="{FF2B5EF4-FFF2-40B4-BE49-F238E27FC236}">
                      <a16:creationId xmlns:a16="http://schemas.microsoft.com/office/drawing/2014/main" id="{33C1814C-FC26-493B-A514-50E70C74604D}"/>
                    </a:ext>
                  </a:extLst>
                </p:cNvPr>
                <p:cNvSpPr/>
                <p:nvPr/>
              </p:nvSpPr>
              <p:spPr>
                <a:xfrm>
                  <a:off x="3759699" y="3310361"/>
                  <a:ext cx="2091267" cy="347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solidFill>
                        <a:schemeClr val="tx1"/>
                      </a:solidFill>
                    </a:rPr>
                    <a:t>Choose skills…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96" name="תמונה 29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35315CC-FBB4-497F-B674-B8E525066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2026" y="3310360"/>
                  <a:ext cx="345600" cy="345600"/>
                </a:xfrm>
                <a:prstGeom prst="rect">
                  <a:avLst/>
                </a:prstGeom>
              </p:spPr>
            </p:pic>
          </p:grp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47BD647B-8EF2-4955-BE05-C33B2086C32B}"/>
                  </a:ext>
                </a:extLst>
              </p:cNvPr>
              <p:cNvSpPr txBox="1"/>
              <p:nvPr/>
            </p:nvSpPr>
            <p:spPr>
              <a:xfrm>
                <a:off x="5289136" y="4455909"/>
                <a:ext cx="2283571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Limit by points:</a:t>
                </a:r>
              </a:p>
              <a:p>
                <a:endParaRPr lang="en-US" sz="500" b="1" dirty="0"/>
              </a:p>
              <a:p>
                <a:r>
                  <a:rPr lang="en-US" sz="1000" b="1" dirty="0"/>
                  <a:t>from                        to</a:t>
                </a:r>
                <a:endParaRPr lang="en-US" sz="1400" b="1" dirty="0"/>
              </a:p>
            </p:txBody>
          </p:sp>
          <p:pic>
            <p:nvPicPr>
              <p:cNvPr id="269" name="תמונה 268">
                <a:extLst>
                  <a:ext uri="{FF2B5EF4-FFF2-40B4-BE49-F238E27FC236}">
                    <a16:creationId xmlns:a16="http://schemas.microsoft.com/office/drawing/2014/main" id="{E08EE75E-4F36-4A80-BE3C-DDF6C5256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08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BFE75369-A7A3-45AD-A208-7B7D4257DD32}"/>
                  </a:ext>
                </a:extLst>
              </p:cNvPr>
              <p:cNvSpPr txBox="1"/>
              <p:nvPr/>
            </p:nvSpPr>
            <p:spPr>
              <a:xfrm>
                <a:off x="4973331" y="1786984"/>
                <a:ext cx="340991" cy="817068"/>
              </a:xfrm>
              <a:prstGeom prst="rect">
                <a:avLst/>
              </a:prstGeom>
              <a:noFill/>
            </p:spPr>
            <p:txBody>
              <a:bodyPr vert="wordArtVert" wrap="square" rtlCol="0">
                <a:spAutoFit/>
              </a:bodyPr>
              <a:lstStyle/>
              <a:p>
                <a:pPr algn="ctr"/>
                <a:r>
                  <a:rPr lang="en-US" sz="900" b="1" dirty="0"/>
                  <a:t>WHAT</a:t>
                </a:r>
              </a:p>
            </p:txBody>
          </p:sp>
          <p:grpSp>
            <p:nvGrpSpPr>
              <p:cNvPr id="271" name="קבוצה 270">
                <a:extLst>
                  <a:ext uri="{FF2B5EF4-FFF2-40B4-BE49-F238E27FC236}">
                    <a16:creationId xmlns:a16="http://schemas.microsoft.com/office/drawing/2014/main" id="{B24E6B8C-FE91-4D2D-8B28-46EAB81AA486}"/>
                  </a:ext>
                </a:extLst>
              </p:cNvPr>
              <p:cNvGrpSpPr/>
              <p:nvPr/>
            </p:nvGrpSpPr>
            <p:grpSpPr>
              <a:xfrm>
                <a:off x="4973332" y="2673433"/>
                <a:ext cx="2599375" cy="897045"/>
                <a:chOff x="4973332" y="2673433"/>
                <a:chExt cx="2599375" cy="897045"/>
              </a:xfrm>
            </p:grpSpPr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C8E128A9-3575-47C1-A65E-B3E736395E53}"/>
                    </a:ext>
                  </a:extLst>
                </p:cNvPr>
                <p:cNvSpPr txBox="1"/>
                <p:nvPr/>
              </p:nvSpPr>
              <p:spPr>
                <a:xfrm>
                  <a:off x="5289136" y="2744213"/>
                  <a:ext cx="22835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Distance from me:</a:t>
                  </a:r>
                </a:p>
                <a:p>
                  <a:r>
                    <a:rPr lang="en-US" sz="1400" b="1" dirty="0"/>
                    <a:t>   </a:t>
                  </a:r>
                  <a:r>
                    <a:rPr lang="en-US" sz="1200" b="1" dirty="0"/>
                    <a:t>current</a:t>
                  </a:r>
                  <a:r>
                    <a:rPr lang="en-US" sz="1400" b="1" dirty="0"/>
                    <a:t>		  </a:t>
                  </a:r>
                  <a:r>
                    <a:rPr lang="en-US" sz="1200" b="1" dirty="0">
                      <a:solidFill>
                        <a:srgbClr val="D4D4D4"/>
                      </a:solidFill>
                    </a:rPr>
                    <a:t>default</a:t>
                  </a:r>
                </a:p>
                <a:p>
                  <a:r>
                    <a:rPr lang="en-US" sz="1200" b="1" dirty="0"/>
                    <a:t>0</a:t>
                  </a:r>
                  <a:r>
                    <a:rPr lang="en-US" sz="1400" b="1" dirty="0"/>
                    <a:t>			    </a:t>
                  </a:r>
                  <a:r>
                    <a:rPr lang="en-US" sz="1200" b="1" dirty="0"/>
                    <a:t>10Km</a:t>
                  </a:r>
                </a:p>
              </p:txBody>
            </p:sp>
            <p:pic>
              <p:nvPicPr>
                <p:cNvPr id="290" name="תמונה 289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5ACEDBF1-9F08-42EC-A04F-6E1AC0F89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171" y="3059638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291" name="תמונה 290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C5BBE7D1-9E06-477F-AD5A-CE97E02154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972" y="3051434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92" name="מלבן: פינות מעוגלות 291">
                  <a:extLst>
                    <a:ext uri="{FF2B5EF4-FFF2-40B4-BE49-F238E27FC236}">
                      <a16:creationId xmlns:a16="http://schemas.microsoft.com/office/drawing/2014/main" id="{203E87A8-8093-404D-9AA6-244D016D3A1F}"/>
                    </a:ext>
                  </a:extLst>
                </p:cNvPr>
                <p:cNvSpPr/>
                <p:nvPr/>
              </p:nvSpPr>
              <p:spPr>
                <a:xfrm>
                  <a:off x="5503586" y="3305798"/>
                  <a:ext cx="1424120" cy="45719"/>
                </a:xfrm>
                <a:prstGeom prst="roundRect">
                  <a:avLst/>
                </a:prstGeom>
                <a:solidFill>
                  <a:srgbClr val="129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3" name="תמונה 292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956F6EBC-70EB-46A5-BAA9-CADC3877B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573" y="3255447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225D640-4E8A-46C0-889A-4490BE097C9A}"/>
                    </a:ext>
                  </a:extLst>
                </p:cNvPr>
                <p:cNvSpPr txBox="1"/>
                <p:nvPr/>
              </p:nvSpPr>
              <p:spPr>
                <a:xfrm>
                  <a:off x="4973332" y="2673433"/>
                  <a:ext cx="340991" cy="897045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WHERE</a:t>
                  </a:r>
                </a:p>
              </p:txBody>
            </p:sp>
          </p:grpSp>
          <p:grpSp>
            <p:nvGrpSpPr>
              <p:cNvPr id="272" name="קבוצה 271">
                <a:extLst>
                  <a:ext uri="{FF2B5EF4-FFF2-40B4-BE49-F238E27FC236}">
                    <a16:creationId xmlns:a16="http://schemas.microsoft.com/office/drawing/2014/main" id="{F50C15A9-89AB-42E0-9C02-CC2F0FE4D144}"/>
                  </a:ext>
                </a:extLst>
              </p:cNvPr>
              <p:cNvGrpSpPr/>
              <p:nvPr/>
            </p:nvGrpSpPr>
            <p:grpSpPr>
              <a:xfrm>
                <a:off x="4973331" y="3638585"/>
                <a:ext cx="2650902" cy="730350"/>
                <a:chOff x="4973331" y="3638585"/>
                <a:chExt cx="2650902" cy="730350"/>
              </a:xfrm>
            </p:grpSpPr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EBF47A15-08D8-445F-84B1-A9F22CCC7B64}"/>
                    </a:ext>
                  </a:extLst>
                </p:cNvPr>
                <p:cNvSpPr txBox="1"/>
                <p:nvPr/>
              </p:nvSpPr>
              <p:spPr>
                <a:xfrm>
                  <a:off x="4973331" y="3638585"/>
                  <a:ext cx="340991" cy="730350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WHEN</a:t>
                  </a:r>
                </a:p>
              </p:txBody>
            </p:sp>
            <p:pic>
              <p:nvPicPr>
                <p:cNvPr id="277" name="תמונה 27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C58DDD90-D26A-4264-8A36-01E378937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439" y="3695973"/>
                  <a:ext cx="155273" cy="144000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DA059D4B-53F2-463B-BF0A-0217A53A5D7F}"/>
                    </a:ext>
                  </a:extLst>
                </p:cNvPr>
                <p:cNvSpPr txBox="1"/>
                <p:nvPr/>
              </p:nvSpPr>
              <p:spPr>
                <a:xfrm>
                  <a:off x="5289136" y="3658723"/>
                  <a:ext cx="23350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S      M      T      W      T      F      S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8:00-12:00              12:00-16:00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16:00-20:00            20:00-00:00</a:t>
                  </a:r>
                </a:p>
              </p:txBody>
            </p:sp>
            <p:pic>
              <p:nvPicPr>
                <p:cNvPr id="279" name="תמונה 278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B9946D2-A4F7-4DDA-B967-84E6AAAB4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52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0" name="תמונה 279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487B9DA1-FC4D-4D51-84AF-8C0787E80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2560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1" name="תמונה 280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7DFE983F-3196-4928-A505-BEDB1FFF9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114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2" name="תמונה 281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C7AF990-E25D-4C91-83C5-F3FFE0E924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91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3" name="תמונה 282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0621A941-0942-42E7-AFCE-EA527F0FF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482" y="369493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4" name="תמונה 28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D3E240E4-24EC-4544-9F29-A3086D38C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584" y="3698644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5" name="תמונה 28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B72A4C7B-366A-448F-AA8E-2EA7F7F36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697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6" name="תמונה 28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4D8C822D-3B38-4125-AA0D-819E77DFA3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998" y="4152427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7" name="תמונה 28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95C67FD-1A9D-4952-8861-F89BD8232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4966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88" name="תמונה 287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6A1D2D1F-4420-4197-A1EF-AADD30959B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267" y="4152427"/>
                  <a:ext cx="155273" cy="144000"/>
                </a:xfrm>
                <a:prstGeom prst="rect">
                  <a:avLst/>
                </a:prstGeom>
              </p:spPr>
            </p:pic>
          </p:grpSp>
          <p:sp>
            <p:nvSpPr>
              <p:cNvPr id="273" name="מלבן 272">
                <a:extLst>
                  <a:ext uri="{FF2B5EF4-FFF2-40B4-BE49-F238E27FC236}">
                    <a16:creationId xmlns:a16="http://schemas.microsoft.com/office/drawing/2014/main" id="{2B58F5D5-E194-4852-B747-490735FE8B7D}"/>
                  </a:ext>
                </a:extLst>
              </p:cNvPr>
              <p:cNvSpPr/>
              <p:nvPr/>
            </p:nvSpPr>
            <p:spPr>
              <a:xfrm>
                <a:off x="5686076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  <p:pic>
            <p:nvPicPr>
              <p:cNvPr id="274" name="תמונה 273">
                <a:extLst>
                  <a:ext uri="{FF2B5EF4-FFF2-40B4-BE49-F238E27FC236}">
                    <a16:creationId xmlns:a16="http://schemas.microsoft.com/office/drawing/2014/main" id="{46E2D7E6-F159-42CA-B6E1-9C8A164FC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0836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75" name="מלבן 274">
                <a:extLst>
                  <a:ext uri="{FF2B5EF4-FFF2-40B4-BE49-F238E27FC236}">
                    <a16:creationId xmlns:a16="http://schemas.microsoft.com/office/drawing/2014/main" id="{6A91FD9E-2E98-44A9-A8E4-09202F557B42}"/>
                  </a:ext>
                </a:extLst>
              </p:cNvPr>
              <p:cNvSpPr/>
              <p:nvPr/>
            </p:nvSpPr>
            <p:spPr>
              <a:xfrm>
                <a:off x="6730104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</p:grpSp>
        <p:grpSp>
          <p:nvGrpSpPr>
            <p:cNvPr id="251" name="קבוצה 250">
              <a:extLst>
                <a:ext uri="{FF2B5EF4-FFF2-40B4-BE49-F238E27FC236}">
                  <a16:creationId xmlns:a16="http://schemas.microsoft.com/office/drawing/2014/main" id="{8B0A4FC8-B7AE-4574-A073-E22D87E84D16}"/>
                </a:ext>
              </a:extLst>
            </p:cNvPr>
            <p:cNvGrpSpPr/>
            <p:nvPr/>
          </p:nvGrpSpPr>
          <p:grpSpPr>
            <a:xfrm>
              <a:off x="8613866" y="2590038"/>
              <a:ext cx="2091267" cy="1031446"/>
              <a:chOff x="7791270" y="2998428"/>
              <a:chExt cx="2091267" cy="1031446"/>
            </a:xfrm>
          </p:grpSpPr>
          <p:sp>
            <p:nvSpPr>
              <p:cNvPr id="252" name="מלבן 251">
                <a:extLst>
                  <a:ext uri="{FF2B5EF4-FFF2-40B4-BE49-F238E27FC236}">
                    <a16:creationId xmlns:a16="http://schemas.microsoft.com/office/drawing/2014/main" id="{09EB1B67-DEB9-4B08-AF37-DCB049B1A95F}"/>
                  </a:ext>
                </a:extLst>
              </p:cNvPr>
              <p:cNvSpPr/>
              <p:nvPr/>
            </p:nvSpPr>
            <p:spPr>
              <a:xfrm>
                <a:off x="7791270" y="3003095"/>
                <a:ext cx="2091267" cy="1026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Algebra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Android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Erlang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Piano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Violin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3" name="תמונה 252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0DD71B3E-2134-465F-805A-87891C0B7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2575" y="3849874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254" name="תמונה 25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0B08DDA-BF39-41E7-9DF5-219A50165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9692575" y="299842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55" name="מלבן: פינות מעוגלות 254">
                <a:extLst>
                  <a:ext uri="{FF2B5EF4-FFF2-40B4-BE49-F238E27FC236}">
                    <a16:creationId xmlns:a16="http://schemas.microsoft.com/office/drawing/2014/main" id="{8F9C88C7-CBF3-48CE-AFFB-6CC9E4B7BE51}"/>
                  </a:ext>
                </a:extLst>
              </p:cNvPr>
              <p:cNvSpPr/>
              <p:nvPr/>
            </p:nvSpPr>
            <p:spPr>
              <a:xfrm>
                <a:off x="9741300" y="3321151"/>
                <a:ext cx="82550" cy="496211"/>
              </a:xfrm>
              <a:prstGeom prst="roundRect">
                <a:avLst/>
              </a:prstGeom>
              <a:solidFill>
                <a:srgbClr val="219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" name="תמונה 255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91313205-E50B-4EB1-BE81-1AFB828E6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50" y="3075976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7" name="תמונה 256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CB699855-5952-437C-A20B-9CBCE0E84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50" y="3262657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8" name="תמונה 25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AF8AAA4-03ED-4983-A9D9-3FC92C818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9" y="344380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59" name="תמונה 258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A22224FE-F644-4660-9FCC-A40C69FF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9" y="3627267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60" name="תמונה 2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5957A6FF-0F64-49E2-8718-B60F60C9A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448" y="3809123"/>
                <a:ext cx="155273" cy="144000"/>
              </a:xfrm>
              <a:prstGeom prst="rect">
                <a:avLst/>
              </a:prstGeom>
            </p:spPr>
          </p:pic>
        </p:grpSp>
      </p:grpSp>
      <p:grpSp>
        <p:nvGrpSpPr>
          <p:cNvPr id="197" name="קבוצה 196">
            <a:extLst>
              <a:ext uri="{FF2B5EF4-FFF2-40B4-BE49-F238E27FC236}">
                <a16:creationId xmlns:a16="http://schemas.microsoft.com/office/drawing/2014/main" id="{69823633-56BD-4183-860E-BF62C6212016}"/>
              </a:ext>
            </a:extLst>
          </p:cNvPr>
          <p:cNvGrpSpPr/>
          <p:nvPr/>
        </p:nvGrpSpPr>
        <p:grpSpPr>
          <a:xfrm>
            <a:off x="5026815" y="1270000"/>
            <a:ext cx="2923200" cy="5220000"/>
            <a:chOff x="8614898" y="645447"/>
            <a:chExt cx="2923200" cy="5220000"/>
          </a:xfrm>
        </p:grpSpPr>
        <p:grpSp>
          <p:nvGrpSpPr>
            <p:cNvPr id="198" name="קבוצה 197">
              <a:extLst>
                <a:ext uri="{FF2B5EF4-FFF2-40B4-BE49-F238E27FC236}">
                  <a16:creationId xmlns:a16="http://schemas.microsoft.com/office/drawing/2014/main" id="{0AB2602E-1D2D-4C4C-83BB-C03B57694988}"/>
                </a:ext>
              </a:extLst>
            </p:cNvPr>
            <p:cNvGrpSpPr/>
            <p:nvPr/>
          </p:nvGrpSpPr>
          <p:grpSpPr>
            <a:xfrm>
              <a:off x="8614898" y="645447"/>
              <a:ext cx="2923200" cy="5220000"/>
              <a:chOff x="4921696" y="625041"/>
              <a:chExt cx="2923200" cy="5220000"/>
            </a:xfrm>
          </p:grpSpPr>
          <p:grpSp>
            <p:nvGrpSpPr>
              <p:cNvPr id="209" name="קבוצה 208">
                <a:extLst>
                  <a:ext uri="{FF2B5EF4-FFF2-40B4-BE49-F238E27FC236}">
                    <a16:creationId xmlns:a16="http://schemas.microsoft.com/office/drawing/2014/main" id="{66E2DB32-8203-4F7F-A079-120EA747E135}"/>
                  </a:ext>
                </a:extLst>
              </p:cNvPr>
              <p:cNvGrpSpPr/>
              <p:nvPr/>
            </p:nvGrpSpPr>
            <p:grpSpPr>
              <a:xfrm>
                <a:off x="4921696" y="625041"/>
                <a:ext cx="2923200" cy="5220000"/>
                <a:chOff x="3439886" y="819000"/>
                <a:chExt cx="2923200" cy="5220000"/>
              </a:xfrm>
            </p:grpSpPr>
            <p:grpSp>
              <p:nvGrpSpPr>
                <p:cNvPr id="245" name="קבוצה 244">
                  <a:extLst>
                    <a:ext uri="{FF2B5EF4-FFF2-40B4-BE49-F238E27FC236}">
                      <a16:creationId xmlns:a16="http://schemas.microsoft.com/office/drawing/2014/main" id="{AA305A03-4A2F-4CD2-974C-15D87A53ECD2}"/>
                    </a:ext>
                  </a:extLst>
                </p:cNvPr>
                <p:cNvGrpSpPr/>
                <p:nvPr/>
              </p:nvGrpSpPr>
              <p:grpSpPr>
                <a:xfrm>
                  <a:off x="3439886" y="819000"/>
                  <a:ext cx="2923200" cy="5220000"/>
                  <a:chOff x="3439886" y="819000"/>
                  <a:chExt cx="2923200" cy="5220000"/>
                </a:xfrm>
              </p:grpSpPr>
              <p:pic>
                <p:nvPicPr>
                  <p:cNvPr id="247" name="תמונה 246" descr="תמונה שמכילה צילום מסך&#10;&#10;התיאור נוצר באופן אוטומטי">
                    <a:extLst>
                      <a:ext uri="{FF2B5EF4-FFF2-40B4-BE49-F238E27FC236}">
                        <a16:creationId xmlns:a16="http://schemas.microsoft.com/office/drawing/2014/main" id="{40AB22BE-6F83-467E-85E9-1946D3A21A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9886" y="819000"/>
                    <a:ext cx="2923200" cy="5220000"/>
                  </a:xfrm>
                  <a:prstGeom prst="rect">
                    <a:avLst/>
                  </a:prstGeom>
                </p:spPr>
              </p:pic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EEC511F1-29A7-4763-B92D-6ACB0231D891}"/>
                      </a:ext>
                    </a:extLst>
                  </p:cNvPr>
                  <p:cNvSpPr txBox="1"/>
                  <p:nvPr/>
                </p:nvSpPr>
                <p:spPr>
                  <a:xfrm>
                    <a:off x="3439886" y="984250"/>
                    <a:ext cx="2923200" cy="396000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Skill Barter App</a:t>
                    </a:r>
                  </a:p>
                </p:txBody>
              </p:sp>
            </p:grpSp>
            <p:sp>
              <p:nvSpPr>
                <p:cNvPr id="246" name="מלבן 245">
                  <a:extLst>
                    <a:ext uri="{FF2B5EF4-FFF2-40B4-BE49-F238E27FC236}">
                      <a16:creationId xmlns:a16="http://schemas.microsoft.com/office/drawing/2014/main" id="{11D38417-9CCE-4F50-92CE-AD49444872D0}"/>
                    </a:ext>
                  </a:extLst>
                </p:cNvPr>
                <p:cNvSpPr/>
                <p:nvPr/>
              </p:nvSpPr>
              <p:spPr>
                <a:xfrm>
                  <a:off x="3439886" y="1380249"/>
                  <a:ext cx="2923200" cy="430828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D0D09A7-50D0-4518-BD83-323F591BEF4C}"/>
                  </a:ext>
                </a:extLst>
              </p:cNvPr>
              <p:cNvSpPr txBox="1"/>
              <p:nvPr/>
            </p:nvSpPr>
            <p:spPr>
              <a:xfrm>
                <a:off x="5241513" y="1402161"/>
                <a:ext cx="2091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Search: </a:t>
                </a:r>
              </a:p>
            </p:txBody>
          </p:sp>
          <p:sp>
            <p:nvSpPr>
              <p:cNvPr id="211" name="מלבן 210">
                <a:extLst>
                  <a:ext uri="{FF2B5EF4-FFF2-40B4-BE49-F238E27FC236}">
                    <a16:creationId xmlns:a16="http://schemas.microsoft.com/office/drawing/2014/main" id="{D0D74A6E-CD4B-498C-97AB-1BC54C04B1E6}"/>
                  </a:ext>
                </a:extLst>
              </p:cNvPr>
              <p:cNvSpPr/>
              <p:nvPr/>
            </p:nvSpPr>
            <p:spPr>
              <a:xfrm>
                <a:off x="5337664" y="1786984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Choose categories…</a:t>
                </a:r>
              </a:p>
            </p:txBody>
          </p:sp>
          <p:pic>
            <p:nvPicPr>
              <p:cNvPr id="212" name="תמונה 211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25AA0DA0-95C7-49AB-8682-7F4B44268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991" y="1786983"/>
                <a:ext cx="345600" cy="345600"/>
              </a:xfrm>
              <a:prstGeom prst="rect">
                <a:avLst/>
              </a:prstGeom>
            </p:spPr>
          </p:pic>
          <p:sp>
            <p:nvSpPr>
              <p:cNvPr id="213" name="מלבן: פינות מעוגלות 212">
                <a:extLst>
                  <a:ext uri="{FF2B5EF4-FFF2-40B4-BE49-F238E27FC236}">
                    <a16:creationId xmlns:a16="http://schemas.microsoft.com/office/drawing/2014/main" id="{5115F657-195D-4A85-A099-A499DF5B6B6A}"/>
                  </a:ext>
                </a:extLst>
              </p:cNvPr>
              <p:cNvSpPr/>
              <p:nvPr/>
            </p:nvSpPr>
            <p:spPr>
              <a:xfrm>
                <a:off x="5935622" y="5094174"/>
                <a:ext cx="895350" cy="25846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14" name="תמונה 213">
                <a:extLst>
                  <a:ext uri="{FF2B5EF4-FFF2-40B4-BE49-F238E27FC236}">
                    <a16:creationId xmlns:a16="http://schemas.microsoft.com/office/drawing/2014/main" id="{360B97AD-5C81-4F20-9DAA-A01C3FB69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9632" y="5106877"/>
                <a:ext cx="231683" cy="234000"/>
              </a:xfrm>
              <a:prstGeom prst="rect">
                <a:avLst/>
              </a:prstGeom>
            </p:spPr>
          </p:pic>
          <p:grpSp>
            <p:nvGrpSpPr>
              <p:cNvPr id="215" name="קבוצה 214">
                <a:extLst>
                  <a:ext uri="{FF2B5EF4-FFF2-40B4-BE49-F238E27FC236}">
                    <a16:creationId xmlns:a16="http://schemas.microsoft.com/office/drawing/2014/main" id="{640D3CE6-A050-4D24-87E4-EA8E52D39470}"/>
                  </a:ext>
                </a:extLst>
              </p:cNvPr>
              <p:cNvGrpSpPr/>
              <p:nvPr/>
            </p:nvGrpSpPr>
            <p:grpSpPr>
              <a:xfrm>
                <a:off x="5337663" y="2247475"/>
                <a:ext cx="2091267" cy="347134"/>
                <a:chOff x="3759699" y="3310360"/>
                <a:chExt cx="2091267" cy="347134"/>
              </a:xfrm>
            </p:grpSpPr>
            <p:sp>
              <p:nvSpPr>
                <p:cNvPr id="243" name="מלבן 242">
                  <a:extLst>
                    <a:ext uri="{FF2B5EF4-FFF2-40B4-BE49-F238E27FC236}">
                      <a16:creationId xmlns:a16="http://schemas.microsoft.com/office/drawing/2014/main" id="{960F124A-7CF8-4DB9-98F3-6DD0A9B0678E}"/>
                    </a:ext>
                  </a:extLst>
                </p:cNvPr>
                <p:cNvSpPr/>
                <p:nvPr/>
              </p:nvSpPr>
              <p:spPr>
                <a:xfrm>
                  <a:off x="3759699" y="3310361"/>
                  <a:ext cx="2091267" cy="3471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D4D4D4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200" dirty="0">
                      <a:solidFill>
                        <a:srgbClr val="D4D4D4"/>
                      </a:solidFill>
                    </a:rPr>
                    <a:t>Choose skills…</a:t>
                  </a:r>
                </a:p>
              </p:txBody>
            </p:sp>
            <p:pic>
              <p:nvPicPr>
                <p:cNvPr id="244" name="תמונה 24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0077FD9-11A9-4EFE-8BDF-DFA673805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2026" y="3310360"/>
                  <a:ext cx="345600" cy="3456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4C4C7A69-E543-4BEA-918A-081745C1F7FA}"/>
                  </a:ext>
                </a:extLst>
              </p:cNvPr>
              <p:cNvSpPr txBox="1"/>
              <p:nvPr/>
            </p:nvSpPr>
            <p:spPr>
              <a:xfrm>
                <a:off x="5289136" y="4455909"/>
                <a:ext cx="2283571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Limit by points:</a:t>
                </a:r>
              </a:p>
              <a:p>
                <a:endParaRPr lang="en-US" sz="500" b="1" dirty="0"/>
              </a:p>
              <a:p>
                <a:r>
                  <a:rPr lang="en-US" sz="1000" b="1" dirty="0"/>
                  <a:t>from                        to</a:t>
                </a:r>
                <a:endParaRPr lang="en-US" sz="1400" b="1" dirty="0"/>
              </a:p>
            </p:txBody>
          </p:sp>
          <p:pic>
            <p:nvPicPr>
              <p:cNvPr id="217" name="תמונה 216">
                <a:extLst>
                  <a:ext uri="{FF2B5EF4-FFF2-40B4-BE49-F238E27FC236}">
                    <a16:creationId xmlns:a16="http://schemas.microsoft.com/office/drawing/2014/main" id="{70F81F84-B371-432E-BBF3-05124E957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08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4A8BFC0-A5D0-4B28-B1B9-40AE3E95A114}"/>
                  </a:ext>
                </a:extLst>
              </p:cNvPr>
              <p:cNvSpPr txBox="1"/>
              <p:nvPr/>
            </p:nvSpPr>
            <p:spPr>
              <a:xfrm>
                <a:off x="4973331" y="1786984"/>
                <a:ext cx="340991" cy="817068"/>
              </a:xfrm>
              <a:prstGeom prst="rect">
                <a:avLst/>
              </a:prstGeom>
              <a:noFill/>
            </p:spPr>
            <p:txBody>
              <a:bodyPr vert="wordArtVert" wrap="square" rtlCol="0">
                <a:spAutoFit/>
              </a:bodyPr>
              <a:lstStyle/>
              <a:p>
                <a:pPr algn="ctr"/>
                <a:r>
                  <a:rPr lang="en-US" sz="900" b="1" dirty="0"/>
                  <a:t>WHAT</a:t>
                </a:r>
              </a:p>
            </p:txBody>
          </p:sp>
          <p:grpSp>
            <p:nvGrpSpPr>
              <p:cNvPr id="219" name="קבוצה 218">
                <a:extLst>
                  <a:ext uri="{FF2B5EF4-FFF2-40B4-BE49-F238E27FC236}">
                    <a16:creationId xmlns:a16="http://schemas.microsoft.com/office/drawing/2014/main" id="{FFF513FF-0C69-437A-BD47-ABD9380ABDB5}"/>
                  </a:ext>
                </a:extLst>
              </p:cNvPr>
              <p:cNvGrpSpPr/>
              <p:nvPr/>
            </p:nvGrpSpPr>
            <p:grpSpPr>
              <a:xfrm>
                <a:off x="4973332" y="2673433"/>
                <a:ext cx="2599375" cy="897045"/>
                <a:chOff x="4973332" y="2673433"/>
                <a:chExt cx="2599375" cy="897045"/>
              </a:xfrm>
            </p:grpSpPr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5E48ADD9-A37A-4542-9CD4-591D75DEE05F}"/>
                    </a:ext>
                  </a:extLst>
                </p:cNvPr>
                <p:cNvSpPr txBox="1"/>
                <p:nvPr/>
              </p:nvSpPr>
              <p:spPr>
                <a:xfrm>
                  <a:off x="5289136" y="2744213"/>
                  <a:ext cx="22835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Distance from me:</a:t>
                  </a:r>
                </a:p>
                <a:p>
                  <a:r>
                    <a:rPr lang="en-US" sz="1400" b="1" dirty="0"/>
                    <a:t>   </a:t>
                  </a:r>
                  <a:r>
                    <a:rPr lang="en-US" sz="1200" b="1" dirty="0"/>
                    <a:t>current</a:t>
                  </a:r>
                  <a:r>
                    <a:rPr lang="en-US" sz="1400" b="1" dirty="0"/>
                    <a:t>		  </a:t>
                  </a:r>
                  <a:r>
                    <a:rPr lang="en-US" sz="1200" b="1" dirty="0">
                      <a:solidFill>
                        <a:srgbClr val="D4D4D4"/>
                      </a:solidFill>
                    </a:rPr>
                    <a:t>default</a:t>
                  </a:r>
                </a:p>
                <a:p>
                  <a:r>
                    <a:rPr lang="en-US" sz="1200" b="1" dirty="0"/>
                    <a:t>0</a:t>
                  </a:r>
                  <a:r>
                    <a:rPr lang="en-US" sz="1400" b="1" dirty="0"/>
                    <a:t>			    </a:t>
                  </a:r>
                  <a:r>
                    <a:rPr lang="en-US" sz="1200" b="1" dirty="0"/>
                    <a:t>10Km</a:t>
                  </a:r>
                </a:p>
              </p:txBody>
            </p:sp>
            <p:pic>
              <p:nvPicPr>
                <p:cNvPr id="238" name="תמונה 237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A28EC1C1-9CA0-4EF4-9FA1-8CF593189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171" y="3059638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239" name="תמונה 238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533C3B7D-0ACD-4502-892A-90C4DA96B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6972" y="3051434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40" name="מלבן: פינות מעוגלות 239">
                  <a:extLst>
                    <a:ext uri="{FF2B5EF4-FFF2-40B4-BE49-F238E27FC236}">
                      <a16:creationId xmlns:a16="http://schemas.microsoft.com/office/drawing/2014/main" id="{E67901FB-265C-4904-A3A5-DEEFBC094741}"/>
                    </a:ext>
                  </a:extLst>
                </p:cNvPr>
                <p:cNvSpPr/>
                <p:nvPr/>
              </p:nvSpPr>
              <p:spPr>
                <a:xfrm>
                  <a:off x="5503586" y="3305798"/>
                  <a:ext cx="1424120" cy="45719"/>
                </a:xfrm>
                <a:prstGeom prst="roundRect">
                  <a:avLst/>
                </a:prstGeom>
                <a:solidFill>
                  <a:srgbClr val="129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1" name="תמונה 240" descr="תמונה שמכילה בניין&#10;&#10;התיאור נוצר באופן אוטומטי">
                  <a:extLst>
                    <a:ext uri="{FF2B5EF4-FFF2-40B4-BE49-F238E27FC236}">
                      <a16:creationId xmlns:a16="http://schemas.microsoft.com/office/drawing/2014/main" id="{ABB07188-C6AE-4C05-B4FC-F5E7E4699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7573" y="3255447"/>
                  <a:ext cx="144000" cy="144000"/>
                </a:xfrm>
                <a:prstGeom prst="rect">
                  <a:avLst/>
                </a:prstGeom>
              </p:spPr>
            </p:pic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BEA6036A-0D5B-4C3C-A9DD-08D05EAA36B1}"/>
                    </a:ext>
                  </a:extLst>
                </p:cNvPr>
                <p:cNvSpPr txBox="1"/>
                <p:nvPr/>
              </p:nvSpPr>
              <p:spPr>
                <a:xfrm>
                  <a:off x="4973332" y="2673433"/>
                  <a:ext cx="340991" cy="897045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WHERE</a:t>
                  </a:r>
                </a:p>
              </p:txBody>
            </p:sp>
          </p:grpSp>
          <p:grpSp>
            <p:nvGrpSpPr>
              <p:cNvPr id="220" name="קבוצה 219">
                <a:extLst>
                  <a:ext uri="{FF2B5EF4-FFF2-40B4-BE49-F238E27FC236}">
                    <a16:creationId xmlns:a16="http://schemas.microsoft.com/office/drawing/2014/main" id="{9EB3111F-5758-4ECF-A2E4-BCCBF0E26136}"/>
                  </a:ext>
                </a:extLst>
              </p:cNvPr>
              <p:cNvGrpSpPr/>
              <p:nvPr/>
            </p:nvGrpSpPr>
            <p:grpSpPr>
              <a:xfrm>
                <a:off x="4973331" y="3638585"/>
                <a:ext cx="2650902" cy="730350"/>
                <a:chOff x="4973331" y="3638585"/>
                <a:chExt cx="2650902" cy="730350"/>
              </a:xfrm>
            </p:grpSpPr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68D9E0BF-ABC3-4A08-A432-A4CEA1AF1DD9}"/>
                    </a:ext>
                  </a:extLst>
                </p:cNvPr>
                <p:cNvSpPr txBox="1"/>
                <p:nvPr/>
              </p:nvSpPr>
              <p:spPr>
                <a:xfrm>
                  <a:off x="4973331" y="3638585"/>
                  <a:ext cx="340991" cy="730350"/>
                </a:xfrm>
                <a:prstGeom prst="rect">
                  <a:avLst/>
                </a:prstGeom>
                <a:noFill/>
              </p:spPr>
              <p:txBody>
                <a:bodyPr vert="wordArtVert" wrap="square" rtlCol="0">
                  <a:spAutoFit/>
                </a:bodyPr>
                <a:lstStyle/>
                <a:p>
                  <a:r>
                    <a:rPr lang="en-US" sz="900" b="1" dirty="0"/>
                    <a:t>WHEN</a:t>
                  </a:r>
                </a:p>
              </p:txBody>
            </p:sp>
            <p:pic>
              <p:nvPicPr>
                <p:cNvPr id="225" name="תמונה 22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A4C20F12-9787-43E4-B9F2-FDD8FFDF6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439" y="3695973"/>
                  <a:ext cx="155273" cy="144000"/>
                </a:xfrm>
                <a:prstGeom prst="rect">
                  <a:avLst/>
                </a:prstGeom>
              </p:spPr>
            </p:pic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6656B93E-ACE2-439C-A79A-20863BBCD9FC}"/>
                    </a:ext>
                  </a:extLst>
                </p:cNvPr>
                <p:cNvSpPr txBox="1"/>
                <p:nvPr/>
              </p:nvSpPr>
              <p:spPr>
                <a:xfrm>
                  <a:off x="5289136" y="3658723"/>
                  <a:ext cx="23350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S      M      T      W      T      F      S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8:00-12:00              12:00-16:00</a:t>
                  </a:r>
                </a:p>
                <a:p>
                  <a:endParaRPr lang="en-US" sz="500" b="1" dirty="0"/>
                </a:p>
                <a:p>
                  <a:r>
                    <a:rPr lang="en-US" sz="1000" b="1" dirty="0"/>
                    <a:t>     16:00-20:00            20:00-00:00</a:t>
                  </a:r>
                </a:p>
              </p:txBody>
            </p:sp>
            <p:pic>
              <p:nvPicPr>
                <p:cNvPr id="227" name="תמונה 226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6B5A8D1-4E09-4CF3-AE77-BF86A9D3FE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352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28" name="תמונה 227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64C5FCA-978A-4FC0-A643-24D16D3C4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2560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29" name="תמונה 228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4171A41-7917-47E1-B8C1-C1621B123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9114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0" name="תמונה 229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39A962F2-36F4-4AB9-9C83-6A4809FAC7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3916" y="3695973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1" name="תמונה 230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E1CFCAF8-2D54-4C11-9334-73266F4FF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4482" y="369493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2" name="תמונה 231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CCAB821F-826D-4DCA-9F09-E6C57B038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6584" y="3698644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3" name="תמונה 232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BBA2D9D0-B915-4400-B3D8-1DE278175D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697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4" name="תמונה 233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8090E8D8-2279-46B9-9F84-EF17FEB295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6998" y="4152427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5" name="תמונה 234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12F1C6C6-48F8-404E-9DB5-FAEDA6254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4966" y="3915889"/>
                  <a:ext cx="155273" cy="144000"/>
                </a:xfrm>
                <a:prstGeom prst="rect">
                  <a:avLst/>
                </a:prstGeom>
              </p:spPr>
            </p:pic>
            <p:pic>
              <p:nvPicPr>
                <p:cNvPr id="236" name="תמונה 235" descr="תמונה שמכילה אובייקט&#10;&#10;התיאור נוצר באופן אוטומטי">
                  <a:extLst>
                    <a:ext uri="{FF2B5EF4-FFF2-40B4-BE49-F238E27FC236}">
                      <a16:creationId xmlns:a16="http://schemas.microsoft.com/office/drawing/2014/main" id="{5E6E52BF-4954-424E-A0C5-07A7B4BF8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5267" y="4152427"/>
                  <a:ext cx="155273" cy="144000"/>
                </a:xfrm>
                <a:prstGeom prst="rect">
                  <a:avLst/>
                </a:prstGeom>
              </p:spPr>
            </p:pic>
          </p:grpSp>
          <p:sp>
            <p:nvSpPr>
              <p:cNvPr id="221" name="מלבן 220">
                <a:extLst>
                  <a:ext uri="{FF2B5EF4-FFF2-40B4-BE49-F238E27FC236}">
                    <a16:creationId xmlns:a16="http://schemas.microsoft.com/office/drawing/2014/main" id="{AD077ADD-BEE5-43B9-B5EC-9B3AB2B7AEFD}"/>
                  </a:ext>
                </a:extLst>
              </p:cNvPr>
              <p:cNvSpPr/>
              <p:nvPr/>
            </p:nvSpPr>
            <p:spPr>
              <a:xfrm>
                <a:off x="5686076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  <p:pic>
            <p:nvPicPr>
              <p:cNvPr id="222" name="תמונה 221">
                <a:extLst>
                  <a:ext uri="{FF2B5EF4-FFF2-40B4-BE49-F238E27FC236}">
                    <a16:creationId xmlns:a16="http://schemas.microsoft.com/office/drawing/2014/main" id="{87D9FFEE-2B89-4DDD-AB3E-3C819F18E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0836" y="4794268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23" name="מלבן 222">
                <a:extLst>
                  <a:ext uri="{FF2B5EF4-FFF2-40B4-BE49-F238E27FC236}">
                    <a16:creationId xmlns:a16="http://schemas.microsoft.com/office/drawing/2014/main" id="{A4CAFAA0-2E7F-48C5-8F75-30E0005E06DE}"/>
                  </a:ext>
                </a:extLst>
              </p:cNvPr>
              <p:cNvSpPr/>
              <p:nvPr/>
            </p:nvSpPr>
            <p:spPr>
              <a:xfrm>
                <a:off x="6730104" y="4821152"/>
                <a:ext cx="566904" cy="12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AC3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0" dirty="0">
                  <a:solidFill>
                    <a:srgbClr val="D4D4D4"/>
                  </a:solidFill>
                </a:endParaRPr>
              </a:p>
            </p:txBody>
          </p:sp>
        </p:grpSp>
        <p:grpSp>
          <p:nvGrpSpPr>
            <p:cNvPr id="199" name="קבוצה 198">
              <a:extLst>
                <a:ext uri="{FF2B5EF4-FFF2-40B4-BE49-F238E27FC236}">
                  <a16:creationId xmlns:a16="http://schemas.microsoft.com/office/drawing/2014/main" id="{DBEECA60-C49E-4CC1-8C20-60C07105528A}"/>
                </a:ext>
              </a:extLst>
            </p:cNvPr>
            <p:cNvGrpSpPr/>
            <p:nvPr/>
          </p:nvGrpSpPr>
          <p:grpSpPr>
            <a:xfrm>
              <a:off x="9030864" y="2148625"/>
              <a:ext cx="2091267" cy="1031446"/>
              <a:chOff x="669248" y="2162860"/>
              <a:chExt cx="2091267" cy="1031446"/>
            </a:xfrm>
          </p:grpSpPr>
          <p:sp>
            <p:nvSpPr>
              <p:cNvPr id="200" name="מלבן 199">
                <a:extLst>
                  <a:ext uri="{FF2B5EF4-FFF2-40B4-BE49-F238E27FC236}">
                    <a16:creationId xmlns:a16="http://schemas.microsoft.com/office/drawing/2014/main" id="{4DF3459A-3B7C-4755-A5F8-9E1CF8027FFF}"/>
                  </a:ext>
                </a:extLst>
              </p:cNvPr>
              <p:cNvSpPr/>
              <p:nvPr/>
            </p:nvSpPr>
            <p:spPr>
              <a:xfrm>
                <a:off x="669248" y="2167527"/>
                <a:ext cx="2091267" cy="1026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Household Assistance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Music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Sports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Tutoring</a:t>
                </a:r>
              </a:p>
              <a:p>
                <a:r>
                  <a:rPr lang="en-US" sz="1200" dirty="0">
                    <a:solidFill>
                      <a:schemeClr val="tx1"/>
                    </a:solidFill>
                  </a:rPr>
                  <a:t>Visual Arts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1" name="תמונה 200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E38744C9-00F0-418B-8B3D-66ED6545A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0553" y="3014306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202" name="תמונה 201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BA78752-68B2-470C-9891-0A8A87107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570553" y="2162860"/>
                <a:ext cx="180000" cy="180000"/>
              </a:xfrm>
              <a:prstGeom prst="rect">
                <a:avLst/>
              </a:prstGeom>
            </p:spPr>
          </p:pic>
          <p:sp>
            <p:nvSpPr>
              <p:cNvPr id="203" name="מלבן: פינות מעוגלות 202">
                <a:extLst>
                  <a:ext uri="{FF2B5EF4-FFF2-40B4-BE49-F238E27FC236}">
                    <a16:creationId xmlns:a16="http://schemas.microsoft.com/office/drawing/2014/main" id="{60572B14-DF18-4115-BB55-1FD929C33A7D}"/>
                  </a:ext>
                </a:extLst>
              </p:cNvPr>
              <p:cNvSpPr/>
              <p:nvPr/>
            </p:nvSpPr>
            <p:spPr>
              <a:xfrm>
                <a:off x="2619278" y="2553314"/>
                <a:ext cx="82550" cy="496211"/>
              </a:xfrm>
              <a:prstGeom prst="roundRect">
                <a:avLst/>
              </a:prstGeom>
              <a:solidFill>
                <a:srgbClr val="2196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4" name="תמונה 203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AA10BC7-DF6F-4B39-8E04-01E3D3694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8" y="2240408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5" name="תמונה 204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D4C3A1ED-98C4-4C2C-8C0E-0DDADEDE8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8" y="242708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6" name="תמונה 205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6DC0F4C-8C70-4143-B4AB-9B2750636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53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7" y="2608241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7" name="תמונה 206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E687FDF2-3F10-4480-9019-EDA355077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7" y="2791699"/>
                <a:ext cx="155273" cy="144000"/>
              </a:xfrm>
              <a:prstGeom prst="rect">
                <a:avLst/>
              </a:prstGeom>
            </p:spPr>
          </p:pic>
          <p:pic>
            <p:nvPicPr>
              <p:cNvPr id="208" name="תמונה 20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4A0E2E54-69C4-4B70-A0CB-78867E2C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426" y="2973555"/>
                <a:ext cx="155273" cy="144000"/>
              </a:xfrm>
              <a:prstGeom prst="rect">
                <a:avLst/>
              </a:prstGeom>
            </p:spPr>
          </p:pic>
        </p:grp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5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קבוצה 165">
            <a:extLst>
              <a:ext uri="{FF2B5EF4-FFF2-40B4-BE49-F238E27FC236}">
                <a16:creationId xmlns:a16="http://schemas.microsoft.com/office/drawing/2014/main" id="{B5FAD03E-9FE4-7946-AA4B-3D19265A9D06}"/>
              </a:ext>
            </a:extLst>
          </p:cNvPr>
          <p:cNvGrpSpPr/>
          <p:nvPr/>
        </p:nvGrpSpPr>
        <p:grpSpPr>
          <a:xfrm>
            <a:off x="8400668" y="1270000"/>
            <a:ext cx="2923200" cy="5220000"/>
            <a:chOff x="4921696" y="625041"/>
            <a:chExt cx="2923200" cy="5220000"/>
          </a:xfrm>
        </p:grpSpPr>
        <p:grpSp>
          <p:nvGrpSpPr>
            <p:cNvPr id="60" name="קבוצה 170">
              <a:extLst>
                <a:ext uri="{FF2B5EF4-FFF2-40B4-BE49-F238E27FC236}">
                  <a16:creationId xmlns:a16="http://schemas.microsoft.com/office/drawing/2014/main" id="{35CE4385-DBDA-9241-9CCD-782250579FFA}"/>
                </a:ext>
              </a:extLst>
            </p:cNvPr>
            <p:cNvGrpSpPr/>
            <p:nvPr/>
          </p:nvGrpSpPr>
          <p:grpSpPr>
            <a:xfrm>
              <a:off x="4921696" y="625041"/>
              <a:ext cx="2923200" cy="5220000"/>
              <a:chOff x="3439886" y="819000"/>
              <a:chExt cx="2923200" cy="5220000"/>
            </a:xfrm>
          </p:grpSpPr>
          <p:grpSp>
            <p:nvGrpSpPr>
              <p:cNvPr id="94" name="קבוצה 204">
                <a:extLst>
                  <a:ext uri="{FF2B5EF4-FFF2-40B4-BE49-F238E27FC236}">
                    <a16:creationId xmlns:a16="http://schemas.microsoft.com/office/drawing/2014/main" id="{204DC148-94A9-1A4B-9E82-431A2735BBB6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96" name="תמונה 206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AF47EF4A-4E89-224F-973E-AB8492449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2E4DED1-E46C-E34D-B510-2489BCB8A44B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95" name="מלבן 205">
                <a:extLst>
                  <a:ext uri="{FF2B5EF4-FFF2-40B4-BE49-F238E27FC236}">
                    <a16:creationId xmlns:a16="http://schemas.microsoft.com/office/drawing/2014/main" id="{45EAF456-AA26-7445-800A-54194364878B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3EC251C-D470-BB44-8530-FB187F210A1A}"/>
                </a:ext>
              </a:extLst>
            </p:cNvPr>
            <p:cNvSpPr txBox="1"/>
            <p:nvPr/>
          </p:nvSpPr>
          <p:spPr>
            <a:xfrm>
              <a:off x="5241513" y="1402161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Results: </a:t>
              </a:r>
            </a:p>
          </p:txBody>
        </p:sp>
        <p:sp>
          <p:nvSpPr>
            <p:cNvPr id="64" name="מלבן: פינות מעוגלות 174">
              <a:extLst>
                <a:ext uri="{FF2B5EF4-FFF2-40B4-BE49-F238E27FC236}">
                  <a16:creationId xmlns:a16="http://schemas.microsoft.com/office/drawing/2014/main" id="{5E6348D3-8132-6C44-9DEB-D2C48ACBAE32}"/>
                </a:ext>
              </a:extLst>
            </p:cNvPr>
            <p:cNvSpPr/>
            <p:nvPr/>
          </p:nvSpPr>
          <p:spPr>
            <a:xfrm>
              <a:off x="5935622" y="5094174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65" name="תמונה 175">
              <a:extLst>
                <a:ext uri="{FF2B5EF4-FFF2-40B4-BE49-F238E27FC236}">
                  <a16:creationId xmlns:a16="http://schemas.microsoft.com/office/drawing/2014/main" id="{15600F3B-972F-D24A-BD03-483D5BF13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9632" y="5106877"/>
              <a:ext cx="231683" cy="23400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5C8456-0F1F-C746-8413-44C20224B990}"/>
                </a:ext>
              </a:extLst>
            </p:cNvPr>
            <p:cNvSpPr txBox="1"/>
            <p:nvPr/>
          </p:nvSpPr>
          <p:spPr>
            <a:xfrm>
              <a:off x="5062882" y="4756357"/>
              <a:ext cx="27803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500" b="1" dirty="0"/>
            </a:p>
            <a:p>
              <a:r>
                <a:rPr lang="en-US" sz="1000" b="1" dirty="0"/>
                <a:t>Select and click Next for more Information</a:t>
              </a:r>
              <a:endParaRPr lang="en-US" sz="1400" b="1" dirty="0"/>
            </a:p>
          </p:txBody>
        </p:sp>
      </p:grpSp>
      <p:grpSp>
        <p:nvGrpSpPr>
          <p:cNvPr id="205" name="קבוצה 204">
            <a:extLst>
              <a:ext uri="{FF2B5EF4-FFF2-40B4-BE49-F238E27FC236}">
                <a16:creationId xmlns:a16="http://schemas.microsoft.com/office/drawing/2014/main" id="{A0FD2890-82D4-414D-82F5-3EC36BF451D8}"/>
              </a:ext>
            </a:extLst>
          </p:cNvPr>
          <p:cNvGrpSpPr/>
          <p:nvPr/>
        </p:nvGrpSpPr>
        <p:grpSpPr>
          <a:xfrm>
            <a:off x="5026815" y="1270000"/>
            <a:ext cx="2923200" cy="5220000"/>
            <a:chOff x="3439886" y="819000"/>
            <a:chExt cx="2923200" cy="5220000"/>
          </a:xfrm>
        </p:grpSpPr>
        <p:pic>
          <p:nvPicPr>
            <p:cNvPr id="207" name="תמונה 206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EC88C92F-0717-4CEB-89A1-D6658CE08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A932CF5F-E818-4E87-AA85-4ED6DB739D49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206" name="מלבן 205">
            <a:extLst>
              <a:ext uri="{FF2B5EF4-FFF2-40B4-BE49-F238E27FC236}">
                <a16:creationId xmlns:a16="http://schemas.microsoft.com/office/drawing/2014/main" id="{F78630B4-7694-47A2-8EDC-16211268A3D0}"/>
              </a:ext>
            </a:extLst>
          </p:cNvPr>
          <p:cNvSpPr/>
          <p:nvPr/>
        </p:nvSpPr>
        <p:spPr>
          <a:xfrm>
            <a:off x="5026815" y="1831249"/>
            <a:ext cx="2923200" cy="4308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7A11134-CDB9-4019-B969-6FC56C07DC74}"/>
              </a:ext>
            </a:extLst>
          </p:cNvPr>
          <p:cNvSpPr txBox="1"/>
          <p:nvPr/>
        </p:nvSpPr>
        <p:spPr>
          <a:xfrm>
            <a:off x="5346632" y="2047120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Search: </a:t>
            </a:r>
          </a:p>
        </p:txBody>
      </p:sp>
      <p:sp>
        <p:nvSpPr>
          <p:cNvPr id="173" name="מלבן 172">
            <a:extLst>
              <a:ext uri="{FF2B5EF4-FFF2-40B4-BE49-F238E27FC236}">
                <a16:creationId xmlns:a16="http://schemas.microsoft.com/office/drawing/2014/main" id="{8990D18B-5A30-442D-9E8A-54DA19FE25CA}"/>
              </a:ext>
            </a:extLst>
          </p:cNvPr>
          <p:cNvSpPr/>
          <p:nvPr/>
        </p:nvSpPr>
        <p:spPr>
          <a:xfrm>
            <a:off x="5442783" y="2431943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Music, Tutoring</a:t>
            </a:r>
          </a:p>
        </p:txBody>
      </p:sp>
      <p:pic>
        <p:nvPicPr>
          <p:cNvPr id="174" name="תמונה 17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04A9C561-A385-4FFA-BB05-6CF0271CD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10" y="2431942"/>
            <a:ext cx="345600" cy="345600"/>
          </a:xfrm>
          <a:prstGeom prst="rect">
            <a:avLst/>
          </a:prstGeom>
        </p:spPr>
      </p:pic>
      <p:sp>
        <p:nvSpPr>
          <p:cNvPr id="175" name="מלבן: פינות מעוגלות 174">
            <a:extLst>
              <a:ext uri="{FF2B5EF4-FFF2-40B4-BE49-F238E27FC236}">
                <a16:creationId xmlns:a16="http://schemas.microsoft.com/office/drawing/2014/main" id="{1425BBEB-4D59-46EA-B296-C049657EB069}"/>
              </a:ext>
            </a:extLst>
          </p:cNvPr>
          <p:cNvSpPr/>
          <p:nvPr/>
        </p:nvSpPr>
        <p:spPr>
          <a:xfrm>
            <a:off x="6040741" y="573913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6" name="תמונה 175">
            <a:extLst>
              <a:ext uri="{FF2B5EF4-FFF2-40B4-BE49-F238E27FC236}">
                <a16:creationId xmlns:a16="http://schemas.microsoft.com/office/drawing/2014/main" id="{6C745B33-8822-4C31-9A17-8D8AB169F62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4751" y="5751836"/>
            <a:ext cx="231683" cy="234000"/>
          </a:xfrm>
          <a:prstGeom prst="rect">
            <a:avLst/>
          </a:prstGeom>
        </p:spPr>
      </p:pic>
      <p:sp>
        <p:nvSpPr>
          <p:cNvPr id="203" name="מלבן 202">
            <a:extLst>
              <a:ext uri="{FF2B5EF4-FFF2-40B4-BE49-F238E27FC236}">
                <a16:creationId xmlns:a16="http://schemas.microsoft.com/office/drawing/2014/main" id="{90273B7E-70F7-45F2-BC79-43B8C488A00D}"/>
              </a:ext>
            </a:extLst>
          </p:cNvPr>
          <p:cNvSpPr/>
          <p:nvPr/>
        </p:nvSpPr>
        <p:spPr>
          <a:xfrm>
            <a:off x="5442782" y="2892435"/>
            <a:ext cx="2091267" cy="34713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Android, Erlang, Piano</a:t>
            </a:r>
          </a:p>
        </p:txBody>
      </p:sp>
      <p:pic>
        <p:nvPicPr>
          <p:cNvPr id="204" name="תמונה 20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BAF819E4-C47E-49AF-8B5A-40176EA26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09" y="2892434"/>
            <a:ext cx="345600" cy="34560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644A6C5B-7107-41ED-83E1-B6856D6E6CDA}"/>
              </a:ext>
            </a:extLst>
          </p:cNvPr>
          <p:cNvSpPr txBox="1"/>
          <p:nvPr/>
        </p:nvSpPr>
        <p:spPr>
          <a:xfrm>
            <a:off x="5394255" y="5100868"/>
            <a:ext cx="22835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Limit by points:</a:t>
            </a:r>
          </a:p>
          <a:p>
            <a:endParaRPr lang="en-US" sz="500" b="1" dirty="0"/>
          </a:p>
          <a:p>
            <a:r>
              <a:rPr lang="en-US" sz="1000" b="1" dirty="0"/>
              <a:t>from                        to</a:t>
            </a:r>
            <a:endParaRPr lang="en-US" sz="1400" b="1" dirty="0"/>
          </a:p>
        </p:txBody>
      </p:sp>
      <p:pic>
        <p:nvPicPr>
          <p:cNvPr id="179" name="תמונה 178">
            <a:extLst>
              <a:ext uri="{FF2B5EF4-FFF2-40B4-BE49-F238E27FC236}">
                <a16:creationId xmlns:a16="http://schemas.microsoft.com/office/drawing/2014/main" id="{FD47387B-15A0-4F44-8D9B-E1C67E8F4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27" y="5439227"/>
            <a:ext cx="180000" cy="180000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30AE08F-BEAD-4D7D-9024-D99088FE0C07}"/>
              </a:ext>
            </a:extLst>
          </p:cNvPr>
          <p:cNvSpPr txBox="1"/>
          <p:nvPr/>
        </p:nvSpPr>
        <p:spPr>
          <a:xfrm>
            <a:off x="5078450" y="2431943"/>
            <a:ext cx="340991" cy="81706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900" b="1" dirty="0"/>
              <a:t>WHAT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C7FC2E1-3DF5-47BA-B5FA-65EB2CFF5A11}"/>
              </a:ext>
            </a:extLst>
          </p:cNvPr>
          <p:cNvSpPr txBox="1"/>
          <p:nvPr/>
        </p:nvSpPr>
        <p:spPr>
          <a:xfrm>
            <a:off x="5394255" y="3389172"/>
            <a:ext cx="2283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Distance from me:</a:t>
            </a:r>
          </a:p>
          <a:p>
            <a:r>
              <a:rPr lang="en-US" sz="1400" b="1" dirty="0"/>
              <a:t>   </a:t>
            </a:r>
            <a:r>
              <a:rPr lang="en-US" sz="1200" b="1" dirty="0"/>
              <a:t>current</a:t>
            </a:r>
            <a:r>
              <a:rPr lang="en-US" sz="1400" b="1" dirty="0"/>
              <a:t>		  </a:t>
            </a:r>
            <a:r>
              <a:rPr lang="en-US" sz="1200" b="1" dirty="0">
                <a:solidFill>
                  <a:srgbClr val="D4D4D4"/>
                </a:solidFill>
              </a:rPr>
              <a:t>default</a:t>
            </a:r>
          </a:p>
          <a:p>
            <a:r>
              <a:rPr lang="en-US" sz="1200" b="1" dirty="0"/>
              <a:t>0</a:t>
            </a:r>
            <a:r>
              <a:rPr lang="en-US" sz="1400" b="1" dirty="0"/>
              <a:t>			    </a:t>
            </a:r>
            <a:r>
              <a:rPr lang="he-IL" sz="1200" b="1" dirty="0"/>
              <a:t>3.3</a:t>
            </a:r>
            <a:r>
              <a:rPr lang="en-US" sz="1200" b="1" dirty="0"/>
              <a:t>Km</a:t>
            </a:r>
          </a:p>
        </p:txBody>
      </p:sp>
      <p:pic>
        <p:nvPicPr>
          <p:cNvPr id="200" name="תמונה 199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7D987809-AA38-43F4-8E36-53F9743869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90" y="3704597"/>
            <a:ext cx="144000" cy="144000"/>
          </a:xfrm>
          <a:prstGeom prst="rect">
            <a:avLst/>
          </a:prstGeom>
        </p:spPr>
      </p:pic>
      <p:pic>
        <p:nvPicPr>
          <p:cNvPr id="201" name="תמונה 200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469C9F43-5EA5-46B6-B7F9-5B327D918ED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91" y="3696393"/>
            <a:ext cx="144000" cy="144000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B4603AA7-4D8D-4EB3-9542-C782BCFB11BB}"/>
              </a:ext>
            </a:extLst>
          </p:cNvPr>
          <p:cNvSpPr txBox="1"/>
          <p:nvPr/>
        </p:nvSpPr>
        <p:spPr>
          <a:xfrm>
            <a:off x="5078451" y="3318392"/>
            <a:ext cx="340991" cy="89704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900" b="1" dirty="0"/>
              <a:t>WHERE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94254E2-0C45-40DA-810D-D91FE8444E7C}"/>
              </a:ext>
            </a:extLst>
          </p:cNvPr>
          <p:cNvSpPr txBox="1"/>
          <p:nvPr/>
        </p:nvSpPr>
        <p:spPr>
          <a:xfrm>
            <a:off x="5078450" y="4283544"/>
            <a:ext cx="340991" cy="73035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900" b="1" dirty="0"/>
              <a:t>WHEN</a:t>
            </a:r>
          </a:p>
        </p:txBody>
      </p:sp>
      <p:pic>
        <p:nvPicPr>
          <p:cNvPr id="187" name="תמונה 186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00507163-1E90-471F-BA1E-5E6C55A55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58" y="4340932"/>
            <a:ext cx="155273" cy="1440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14F8E4E7-4078-4DC9-A395-6EF34ECBEA3E}"/>
              </a:ext>
            </a:extLst>
          </p:cNvPr>
          <p:cNvSpPr txBox="1"/>
          <p:nvPr/>
        </p:nvSpPr>
        <p:spPr>
          <a:xfrm>
            <a:off x="5394255" y="4303682"/>
            <a:ext cx="2335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      M      T      W      T      F      S</a:t>
            </a:r>
          </a:p>
          <a:p>
            <a:endParaRPr lang="en-US" sz="500" b="1" dirty="0"/>
          </a:p>
          <a:p>
            <a:r>
              <a:rPr lang="en-US" sz="1000" b="1" dirty="0"/>
              <a:t>     8:00-12:00              12:00-16:00</a:t>
            </a:r>
          </a:p>
          <a:p>
            <a:endParaRPr lang="en-US" sz="500" b="1" dirty="0"/>
          </a:p>
          <a:p>
            <a:r>
              <a:rPr lang="en-US" sz="1000" b="1" dirty="0"/>
              <a:t>     16:00-20:00            20:00-00:00</a:t>
            </a:r>
          </a:p>
        </p:txBody>
      </p:sp>
      <p:pic>
        <p:nvPicPr>
          <p:cNvPr id="189" name="תמונה 188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50275FF8-04AD-4BF3-B28C-70DA9757B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45" y="4340932"/>
            <a:ext cx="155273" cy="144000"/>
          </a:xfrm>
          <a:prstGeom prst="rect">
            <a:avLst/>
          </a:prstGeom>
        </p:spPr>
      </p:pic>
      <p:pic>
        <p:nvPicPr>
          <p:cNvPr id="190" name="תמונה 189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E925C13C-BA75-4A1F-B9ED-451FA9C2312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79" y="4340932"/>
            <a:ext cx="155273" cy="144000"/>
          </a:xfrm>
          <a:prstGeom prst="rect">
            <a:avLst/>
          </a:prstGeom>
        </p:spPr>
      </p:pic>
      <p:pic>
        <p:nvPicPr>
          <p:cNvPr id="191" name="תמונה 190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3998C02F-4626-421E-81EC-9383DDD260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3" y="4340932"/>
            <a:ext cx="155273" cy="144000"/>
          </a:xfrm>
          <a:prstGeom prst="rect">
            <a:avLst/>
          </a:prstGeom>
        </p:spPr>
      </p:pic>
      <p:pic>
        <p:nvPicPr>
          <p:cNvPr id="192" name="תמונה 191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EE9E7509-9DBF-4E64-BF6E-A613266A4A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35" y="4340932"/>
            <a:ext cx="155273" cy="144000"/>
          </a:xfrm>
          <a:prstGeom prst="rect">
            <a:avLst/>
          </a:prstGeom>
        </p:spPr>
      </p:pic>
      <p:pic>
        <p:nvPicPr>
          <p:cNvPr id="193" name="תמונה 192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59516E31-FB95-46A1-BA38-00B7276DC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01" y="4339898"/>
            <a:ext cx="155273" cy="144000"/>
          </a:xfrm>
          <a:prstGeom prst="rect">
            <a:avLst/>
          </a:prstGeom>
        </p:spPr>
      </p:pic>
      <p:pic>
        <p:nvPicPr>
          <p:cNvPr id="194" name="תמונה 19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DA005018-19E1-4BE2-8094-6984615B6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03" y="4343603"/>
            <a:ext cx="155273" cy="144000"/>
          </a:xfrm>
          <a:prstGeom prst="rect">
            <a:avLst/>
          </a:prstGeom>
        </p:spPr>
      </p:pic>
      <p:pic>
        <p:nvPicPr>
          <p:cNvPr id="195" name="תמונה 194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FBBAC436-7294-4993-8684-5A2777C5C6C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16" y="4560848"/>
            <a:ext cx="155273" cy="144000"/>
          </a:xfrm>
          <a:prstGeom prst="rect">
            <a:avLst/>
          </a:prstGeom>
        </p:spPr>
      </p:pic>
      <p:pic>
        <p:nvPicPr>
          <p:cNvPr id="196" name="תמונה 195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4EE3EA1E-F106-4926-ACC6-1585DB42E3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17" y="4797386"/>
            <a:ext cx="155273" cy="144000"/>
          </a:xfrm>
          <a:prstGeom prst="rect">
            <a:avLst/>
          </a:prstGeom>
        </p:spPr>
      </p:pic>
      <p:pic>
        <p:nvPicPr>
          <p:cNvPr id="197" name="תמונה 196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A31F9936-2612-4919-86BD-8AE11B544D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85" y="4560848"/>
            <a:ext cx="155273" cy="144000"/>
          </a:xfrm>
          <a:prstGeom prst="rect">
            <a:avLst/>
          </a:prstGeom>
        </p:spPr>
      </p:pic>
      <p:pic>
        <p:nvPicPr>
          <p:cNvPr id="198" name="תמונה 197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8942CCDD-AB56-4F2C-BA03-65EFFE32E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86" y="4797386"/>
            <a:ext cx="155273" cy="144000"/>
          </a:xfrm>
          <a:prstGeom prst="rect">
            <a:avLst/>
          </a:prstGeom>
        </p:spPr>
      </p:pic>
      <p:sp>
        <p:nvSpPr>
          <p:cNvPr id="183" name="מלבן 182">
            <a:extLst>
              <a:ext uri="{FF2B5EF4-FFF2-40B4-BE49-F238E27FC236}">
                <a16:creationId xmlns:a16="http://schemas.microsoft.com/office/drawing/2014/main" id="{DCA641F2-E6C0-4B3D-A3B8-455015546EF3}"/>
              </a:ext>
            </a:extLst>
          </p:cNvPr>
          <p:cNvSpPr/>
          <p:nvPr/>
        </p:nvSpPr>
        <p:spPr>
          <a:xfrm>
            <a:off x="5791195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pic>
        <p:nvPicPr>
          <p:cNvPr id="184" name="תמונה 183">
            <a:extLst>
              <a:ext uri="{FF2B5EF4-FFF2-40B4-BE49-F238E27FC236}">
                <a16:creationId xmlns:a16="http://schemas.microsoft.com/office/drawing/2014/main" id="{DCC882CE-6BDD-481B-90C8-8D89A6793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55" y="5439227"/>
            <a:ext cx="180000" cy="180000"/>
          </a:xfrm>
          <a:prstGeom prst="rect">
            <a:avLst/>
          </a:prstGeom>
        </p:spPr>
      </p:pic>
      <p:sp>
        <p:nvSpPr>
          <p:cNvPr id="185" name="מלבן 184">
            <a:extLst>
              <a:ext uri="{FF2B5EF4-FFF2-40B4-BE49-F238E27FC236}">
                <a16:creationId xmlns:a16="http://schemas.microsoft.com/office/drawing/2014/main" id="{ED8A0EEE-6053-4E67-B76D-35685EBAF0FE}"/>
              </a:ext>
            </a:extLst>
          </p:cNvPr>
          <p:cNvSpPr/>
          <p:nvPr/>
        </p:nvSpPr>
        <p:spPr>
          <a:xfrm>
            <a:off x="6835223" y="5466111"/>
            <a:ext cx="566904" cy="126000"/>
          </a:xfrm>
          <a:prstGeom prst="rect">
            <a:avLst/>
          </a:prstGeom>
          <a:solidFill>
            <a:schemeClr val="bg1"/>
          </a:solidFill>
          <a:ln>
            <a:solidFill>
              <a:srgbClr val="3AC3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rgbClr val="D4D4D4"/>
              </a:solidFill>
            </a:endParaRPr>
          </a:p>
        </p:txBody>
      </p:sp>
      <p:sp>
        <p:nvSpPr>
          <p:cNvPr id="168" name="מלבן: פינות מעוגלות 167">
            <a:extLst>
              <a:ext uri="{FF2B5EF4-FFF2-40B4-BE49-F238E27FC236}">
                <a16:creationId xmlns:a16="http://schemas.microsoft.com/office/drawing/2014/main" id="{159E9408-491E-4C2B-9F42-EF909A168992}"/>
              </a:ext>
            </a:extLst>
          </p:cNvPr>
          <p:cNvSpPr/>
          <p:nvPr/>
        </p:nvSpPr>
        <p:spPr>
          <a:xfrm>
            <a:off x="5607117" y="3950087"/>
            <a:ext cx="1424120" cy="45719"/>
          </a:xfrm>
          <a:prstGeom prst="round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תמונה 168" descr="תמונה שמכילה בניין&#10;&#10;התיאור נוצר באופן אוטומטי">
            <a:extLst>
              <a:ext uri="{FF2B5EF4-FFF2-40B4-BE49-F238E27FC236}">
                <a16:creationId xmlns:a16="http://schemas.microsoft.com/office/drawing/2014/main" id="{FCD443C8-7BCE-4C0F-9DDD-CF00F5F53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56" y="3899736"/>
            <a:ext cx="144000" cy="144000"/>
          </a:xfrm>
          <a:prstGeom prst="rect">
            <a:avLst/>
          </a:prstGeom>
        </p:spPr>
      </p:pic>
      <p:sp>
        <p:nvSpPr>
          <p:cNvPr id="170" name="מלבן: פינות מעוגלות 169">
            <a:extLst>
              <a:ext uri="{FF2B5EF4-FFF2-40B4-BE49-F238E27FC236}">
                <a16:creationId xmlns:a16="http://schemas.microsoft.com/office/drawing/2014/main" id="{2035D69F-DDD1-4B54-9A18-A54800346875}"/>
              </a:ext>
            </a:extLst>
          </p:cNvPr>
          <p:cNvSpPr/>
          <p:nvPr/>
        </p:nvSpPr>
        <p:spPr>
          <a:xfrm>
            <a:off x="5607117" y="3948876"/>
            <a:ext cx="475200" cy="45719"/>
          </a:xfrm>
          <a:prstGeom prst="roundRect">
            <a:avLst/>
          </a:prstGeom>
          <a:solidFill>
            <a:srgbClr val="129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3584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729117" cy="478580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sp>
        <p:nvSpPr>
          <p:cNvPr id="114" name="מלבן 251">
            <a:extLst>
              <a:ext uri="{FF2B5EF4-FFF2-40B4-BE49-F238E27FC236}">
                <a16:creationId xmlns:a16="http://schemas.microsoft.com/office/drawing/2014/main" id="{0D20BF13-8A5A-9D4B-9038-CEC15CDBB721}"/>
              </a:ext>
            </a:extLst>
          </p:cNvPr>
          <p:cNvSpPr/>
          <p:nvPr/>
        </p:nvSpPr>
        <p:spPr>
          <a:xfrm>
            <a:off x="8489271" y="2742353"/>
            <a:ext cx="2730384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5B4570-6DD6-D448-B99A-4D3AC4AD4735}"/>
              </a:ext>
            </a:extLst>
          </p:cNvPr>
          <p:cNvSpPr txBox="1"/>
          <p:nvPr/>
        </p:nvSpPr>
        <p:spPr>
          <a:xfrm>
            <a:off x="8852810" y="2715567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Erlang                                      0.0 Km</a:t>
            </a:r>
          </a:p>
          <a:p>
            <a:pPr>
              <a:lnSpc>
                <a:spcPct val="150000"/>
              </a:lnSpc>
            </a:pPr>
            <a:r>
              <a:rPr lang="he-IL" sz="700" dirty="0" err="1">
                <a:solidFill>
                  <a:srgbClr val="B2B1B0"/>
                </a:solidFill>
              </a:rPr>
              <a:t>H</a:t>
            </a:r>
            <a:r>
              <a:rPr lang="en-US" sz="700" dirty="0" err="1">
                <a:solidFill>
                  <a:srgbClr val="B2B1B0"/>
                </a:solidFill>
              </a:rPr>
              <a:t>ovav</a:t>
            </a:r>
            <a:r>
              <a:rPr lang="en-US" sz="700" dirty="0">
                <a:solidFill>
                  <a:srgbClr val="B2B1B0"/>
                </a:solidFill>
              </a:rPr>
              <a:t> </a:t>
            </a:r>
            <a:r>
              <a:rPr lang="en-US" sz="700" dirty="0" err="1">
                <a:solidFill>
                  <a:srgbClr val="B2B1B0"/>
                </a:solidFill>
              </a:rPr>
              <a:t>Gazit</a:t>
            </a:r>
            <a:endParaRPr lang="en-US" sz="700" dirty="0">
              <a:solidFill>
                <a:srgbClr val="B2B1B0"/>
              </a:solidFill>
            </a:endParaRPr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sp>
        <p:nvSpPr>
          <p:cNvPr id="129" name="מלבן: פינות מעוגלות 22">
            <a:extLst>
              <a:ext uri="{FF2B5EF4-FFF2-40B4-BE49-F238E27FC236}">
                <a16:creationId xmlns:a16="http://schemas.microsoft.com/office/drawing/2014/main" id="{495AD3EB-D576-434C-9931-FF50DC98BBEF}"/>
              </a:ext>
            </a:extLst>
          </p:cNvPr>
          <p:cNvSpPr/>
          <p:nvPr/>
        </p:nvSpPr>
        <p:spPr>
          <a:xfrm>
            <a:off x="9412463" y="5739132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140" name="מלבן 251">
            <a:extLst>
              <a:ext uri="{FF2B5EF4-FFF2-40B4-BE49-F238E27FC236}">
                <a16:creationId xmlns:a16="http://schemas.microsoft.com/office/drawing/2014/main" id="{10394C24-37F2-BE4A-BF6B-8989169556DF}"/>
              </a:ext>
            </a:extLst>
          </p:cNvPr>
          <p:cNvSpPr/>
          <p:nvPr/>
        </p:nvSpPr>
        <p:spPr>
          <a:xfrm>
            <a:off x="8489269" y="3182766"/>
            <a:ext cx="2730385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DBF72F3-1AF8-0445-8D92-020F7FBD7496}"/>
              </a:ext>
            </a:extLst>
          </p:cNvPr>
          <p:cNvSpPr txBox="1"/>
          <p:nvPr/>
        </p:nvSpPr>
        <p:spPr>
          <a:xfrm>
            <a:off x="8840905" y="3163115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- Android                                    0.0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Victor Kulikov</a:t>
            </a:r>
            <a:endParaRPr lang="en-US" sz="1050" dirty="0"/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A24E0-DCAF-BC4A-98C7-8B4A4BC91947}"/>
              </a:ext>
            </a:extLst>
          </p:cNvPr>
          <p:cNvGrpSpPr/>
          <p:nvPr/>
        </p:nvGrpSpPr>
        <p:grpSpPr>
          <a:xfrm>
            <a:off x="10385117" y="2131270"/>
            <a:ext cx="732910" cy="547643"/>
            <a:chOff x="9477990" y="2419611"/>
            <a:chExt cx="732910" cy="547643"/>
          </a:xfrm>
        </p:grpSpPr>
        <p:sp>
          <p:nvSpPr>
            <p:cNvPr id="148" name="מלבן 58">
              <a:extLst>
                <a:ext uri="{FF2B5EF4-FFF2-40B4-BE49-F238E27FC236}">
                  <a16:creationId xmlns:a16="http://schemas.microsoft.com/office/drawing/2014/main" id="{5B6B31B4-EE3C-7849-AE45-FECA76A52233}"/>
                </a:ext>
              </a:extLst>
            </p:cNvPr>
            <p:cNvSpPr/>
            <p:nvPr/>
          </p:nvSpPr>
          <p:spPr>
            <a:xfrm>
              <a:off x="9477990" y="2419611"/>
              <a:ext cx="732910" cy="172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</a:rPr>
                <a:t>Sort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מלבן 58">
              <a:extLst>
                <a:ext uri="{FF2B5EF4-FFF2-40B4-BE49-F238E27FC236}">
                  <a16:creationId xmlns:a16="http://schemas.microsoft.com/office/drawing/2014/main" id="{7B61CCD2-24F3-3D4A-9A2E-598A9D2DCBEF}"/>
                </a:ext>
              </a:extLst>
            </p:cNvPr>
            <p:cNvSpPr/>
            <p:nvPr/>
          </p:nvSpPr>
          <p:spPr>
            <a:xfrm>
              <a:off x="9477990" y="2590726"/>
              <a:ext cx="732910" cy="37652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" dirty="0">
                <a:solidFill>
                  <a:schemeClr val="tx1"/>
                </a:solidFill>
              </a:endParaRPr>
            </a:p>
            <a:p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By distance</a:t>
              </a:r>
            </a:p>
            <a:p>
              <a:r>
                <a:rPr lang="en-US" sz="800" dirty="0">
                  <a:solidFill>
                    <a:schemeClr val="tx1"/>
                  </a:solidFill>
                </a:rPr>
                <a:t>By points</a:t>
              </a:r>
            </a:p>
            <a:p>
              <a:pPr>
                <a:lnSpc>
                  <a:spcPct val="150000"/>
                </a:lnSpc>
              </a:pPr>
              <a:endParaRPr lang="en-US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  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0DD4D-E69C-864E-BD55-31ED9300C8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655" r="13295"/>
          <a:stretch/>
        </p:blipFill>
        <p:spPr>
          <a:xfrm>
            <a:off x="8543689" y="2787840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70EA74-B5D7-8348-8D24-3FBAD9FFC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297" y="3221098"/>
            <a:ext cx="288000" cy="360000"/>
          </a:xfrm>
          <a:prstGeom prst="rect">
            <a:avLst/>
          </a:prstGeom>
          <a:ln>
            <a:noFill/>
          </a:ln>
        </p:spPr>
      </p:pic>
      <p:sp>
        <p:nvSpPr>
          <p:cNvPr id="216" name="מלבן 251">
            <a:extLst>
              <a:ext uri="{FF2B5EF4-FFF2-40B4-BE49-F238E27FC236}">
                <a16:creationId xmlns:a16="http://schemas.microsoft.com/office/drawing/2014/main" id="{AD08BDFA-8BCA-284C-BC4B-1CD9DD826904}"/>
              </a:ext>
            </a:extLst>
          </p:cNvPr>
          <p:cNvSpPr/>
          <p:nvPr/>
        </p:nvSpPr>
        <p:spPr>
          <a:xfrm>
            <a:off x="8489269" y="3624872"/>
            <a:ext cx="2730384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65823E9-3DFB-C74A-A233-0DF1AE4F47F4}"/>
              </a:ext>
            </a:extLst>
          </p:cNvPr>
          <p:cNvSpPr txBox="1"/>
          <p:nvPr/>
        </p:nvSpPr>
        <p:spPr>
          <a:xfrm>
            <a:off x="8848048" y="3600467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Algebra                                    1.3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Aliza Malek</a:t>
            </a:r>
          </a:p>
          <a:p>
            <a:r>
              <a:rPr lang="en-US" sz="700" dirty="0">
                <a:solidFill>
                  <a:srgbClr val="B2B1B0"/>
                </a:solidFill>
              </a:rPr>
              <a:t>23</a:t>
            </a:r>
            <a:endParaRPr lang="en-US" dirty="0"/>
          </a:p>
        </p:txBody>
      </p:sp>
      <p:sp>
        <p:nvSpPr>
          <p:cNvPr id="218" name="מלבן 251">
            <a:extLst>
              <a:ext uri="{FF2B5EF4-FFF2-40B4-BE49-F238E27FC236}">
                <a16:creationId xmlns:a16="http://schemas.microsoft.com/office/drawing/2014/main" id="{D7DEEEAB-F1C4-CD40-BA9B-BF9255F79D27}"/>
              </a:ext>
            </a:extLst>
          </p:cNvPr>
          <p:cNvSpPr/>
          <p:nvPr/>
        </p:nvSpPr>
        <p:spPr>
          <a:xfrm>
            <a:off x="8489269" y="4067658"/>
            <a:ext cx="2730384" cy="442687"/>
          </a:xfrm>
          <a:prstGeom prst="rect">
            <a:avLst/>
          </a:prstGeom>
          <a:solidFill>
            <a:srgbClr val="DDDEE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60CB057-4FAF-524B-A2A8-8CD7577DA55C}"/>
              </a:ext>
            </a:extLst>
          </p:cNvPr>
          <p:cNvSpPr txBox="1"/>
          <p:nvPr/>
        </p:nvSpPr>
        <p:spPr>
          <a:xfrm>
            <a:off x="8845667" y="4043253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Music – Piano.                                          2.1 Km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Ludwig van Beethoven</a:t>
            </a:r>
          </a:p>
          <a:p>
            <a:r>
              <a:rPr lang="en-US" sz="700" dirty="0">
                <a:solidFill>
                  <a:srgbClr val="B2B1B0"/>
                </a:solidFill>
              </a:rPr>
              <a:t>99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1873C9-7308-6747-AF4B-03A2FB3A408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329"/>
          <a:stretch/>
        </p:blipFill>
        <p:spPr>
          <a:xfrm>
            <a:off x="8543689" y="4110579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C0F1F9-2BC8-1C4D-A12C-1848F431AD9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078" r="10044"/>
          <a:stretch/>
        </p:blipFill>
        <p:spPr>
          <a:xfrm>
            <a:off x="8543689" y="3667514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77" name="תמונה 183">
            <a:extLst>
              <a:ext uri="{FF2B5EF4-FFF2-40B4-BE49-F238E27FC236}">
                <a16:creationId xmlns:a16="http://schemas.microsoft.com/office/drawing/2014/main" id="{BBD84320-D1F7-4483-91CE-5F7B477FE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054584"/>
            <a:ext cx="91440" cy="91440"/>
          </a:xfrm>
          <a:prstGeom prst="rect">
            <a:avLst/>
          </a:prstGeom>
        </p:spPr>
      </p:pic>
      <p:pic>
        <p:nvPicPr>
          <p:cNvPr id="78" name="תמונה 183">
            <a:extLst>
              <a:ext uri="{FF2B5EF4-FFF2-40B4-BE49-F238E27FC236}">
                <a16:creationId xmlns:a16="http://schemas.microsoft.com/office/drawing/2014/main" id="{4ED3C0EC-C713-4EC7-9332-E6A41504B6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508640"/>
            <a:ext cx="91440" cy="91440"/>
          </a:xfrm>
          <a:prstGeom prst="rect">
            <a:avLst/>
          </a:prstGeom>
        </p:spPr>
      </p:pic>
      <p:pic>
        <p:nvPicPr>
          <p:cNvPr id="79" name="תמונה 183">
            <a:extLst>
              <a:ext uri="{FF2B5EF4-FFF2-40B4-BE49-F238E27FC236}">
                <a16:creationId xmlns:a16="http://schemas.microsoft.com/office/drawing/2014/main" id="{53C5A6FD-2005-4D59-BCDC-4365993D5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12" y="3939611"/>
            <a:ext cx="91440" cy="91440"/>
          </a:xfrm>
          <a:prstGeom prst="rect">
            <a:avLst/>
          </a:prstGeom>
        </p:spPr>
      </p:pic>
      <p:pic>
        <p:nvPicPr>
          <p:cNvPr id="80" name="תמונה 183">
            <a:extLst>
              <a:ext uri="{FF2B5EF4-FFF2-40B4-BE49-F238E27FC236}">
                <a16:creationId xmlns:a16="http://schemas.microsoft.com/office/drawing/2014/main" id="{2EA3ADDA-65CA-47D2-8584-568F12B8B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47" y="4384030"/>
            <a:ext cx="91440" cy="91440"/>
          </a:xfrm>
          <a:prstGeom prst="rect">
            <a:avLst/>
          </a:prstGeom>
        </p:spPr>
      </p:pic>
      <p:pic>
        <p:nvPicPr>
          <p:cNvPr id="81" name="תמונה 173" descr="תמונה שמכילה אובייקט&#10;&#10;התיאור נוצר באופן אוטומטי">
            <a:extLst>
              <a:ext uri="{FF2B5EF4-FFF2-40B4-BE49-F238E27FC236}">
                <a16:creationId xmlns:a16="http://schemas.microsoft.com/office/drawing/2014/main" id="{C35F197A-9D44-4772-A1F9-D6E3CB6B3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145" y="2136935"/>
            <a:ext cx="173736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3584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4729117" cy="478580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Search with filters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1A6F9CFD-D978-4DE4-8DFD-C3610E9F75AA}"/>
              </a:ext>
            </a:extLst>
          </p:cNvPr>
          <p:cNvGrpSpPr/>
          <p:nvPr/>
        </p:nvGrpSpPr>
        <p:grpSpPr>
          <a:xfrm>
            <a:off x="5026815" y="1270000"/>
            <a:ext cx="3668968" cy="5220000"/>
            <a:chOff x="5026815" y="1270000"/>
            <a:chExt cx="3668968" cy="5220000"/>
          </a:xfrm>
        </p:grpSpPr>
        <p:grpSp>
          <p:nvGrpSpPr>
            <p:cNvPr id="205" name="קבוצה 204">
              <a:extLst>
                <a:ext uri="{FF2B5EF4-FFF2-40B4-BE49-F238E27FC236}">
                  <a16:creationId xmlns:a16="http://schemas.microsoft.com/office/drawing/2014/main" id="{A0FD2890-82D4-414D-82F5-3EC36BF451D8}"/>
                </a:ext>
              </a:extLst>
            </p:cNvPr>
            <p:cNvGrpSpPr/>
            <p:nvPr/>
          </p:nvGrpSpPr>
          <p:grpSpPr>
            <a:xfrm>
              <a:off x="5026815" y="1270000"/>
              <a:ext cx="2923200" cy="5220000"/>
              <a:chOff x="3439886" y="819000"/>
              <a:chExt cx="2923200" cy="5220000"/>
            </a:xfrm>
          </p:grpSpPr>
          <p:pic>
            <p:nvPicPr>
              <p:cNvPr id="207" name="תמונה 206" descr="תמונה שמכילה צילום מסך&#10;&#10;התיאור נוצר באופן אוטומטי">
                <a:extLst>
                  <a:ext uri="{FF2B5EF4-FFF2-40B4-BE49-F238E27FC236}">
                    <a16:creationId xmlns:a16="http://schemas.microsoft.com/office/drawing/2014/main" id="{EC88C92F-0717-4CEB-89A1-D6658CE08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886" y="819000"/>
                <a:ext cx="2923200" cy="5220000"/>
              </a:xfrm>
              <a:prstGeom prst="rect">
                <a:avLst/>
              </a:prstGeom>
            </p:spPr>
          </p:pic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A932CF5F-E818-4E87-AA85-4ED6DB739D49}"/>
                  </a:ext>
                </a:extLst>
              </p:cNvPr>
              <p:cNvSpPr txBox="1"/>
              <p:nvPr/>
            </p:nvSpPr>
            <p:spPr>
              <a:xfrm>
                <a:off x="3439886" y="984250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sp>
          <p:nvSpPr>
            <p:cNvPr id="206" name="מלבן 205">
              <a:extLst>
                <a:ext uri="{FF2B5EF4-FFF2-40B4-BE49-F238E27FC236}">
                  <a16:creationId xmlns:a16="http://schemas.microsoft.com/office/drawing/2014/main" id="{F78630B4-7694-47A2-8EDC-16211268A3D0}"/>
                </a:ext>
              </a:extLst>
            </p:cNvPr>
            <p:cNvSpPr/>
            <p:nvPr/>
          </p:nvSpPr>
          <p:spPr>
            <a:xfrm>
              <a:off x="5027612" y="1834334"/>
              <a:ext cx="2923200" cy="4308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תמונה 71" descr="תמונה שמכילה מראה, אובייקט, זכוכית מגדלת&#10;&#10;התיאור נוצר באופן אוטומטי">
              <a:extLst>
                <a:ext uri="{FF2B5EF4-FFF2-40B4-BE49-F238E27FC236}">
                  <a16:creationId xmlns:a16="http://schemas.microsoft.com/office/drawing/2014/main" id="{1C693AD8-C5A0-4474-80D9-9E604129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7640" y="2069634"/>
              <a:ext cx="1010673" cy="902166"/>
            </a:xfrm>
            <a:prstGeom prst="rect">
              <a:avLst/>
            </a:prstGeom>
            <a:ln w="19050">
              <a:solidFill>
                <a:srgbClr val="B2B1B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3" name="תמונה 72">
              <a:extLst>
                <a:ext uri="{FF2B5EF4-FFF2-40B4-BE49-F238E27FC236}">
                  <a16:creationId xmlns:a16="http://schemas.microsoft.com/office/drawing/2014/main" id="{1BDEA64A-5C10-4711-BA58-FE9BC060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116" y="2414497"/>
              <a:ext cx="295683" cy="29568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C9C5EA-7257-48C0-BD8A-8EFCFF1850DC}"/>
                </a:ext>
              </a:extLst>
            </p:cNvPr>
            <p:cNvSpPr txBox="1"/>
            <p:nvPr/>
          </p:nvSpPr>
          <p:spPr>
            <a:xfrm>
              <a:off x="6412212" y="2069633"/>
              <a:ext cx="22835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/>
                <a:t>noabinen</a:t>
              </a:r>
              <a:endParaRPr lang="en-US" sz="2000" b="1" dirty="0"/>
            </a:p>
            <a:p>
              <a:r>
                <a:rPr lang="en-US" sz="2000" b="1" dirty="0"/>
                <a:t>    1200</a:t>
              </a:r>
              <a:endParaRPr lang="en-US" sz="1400" b="1" dirty="0"/>
            </a:p>
          </p:txBody>
        </p:sp>
        <p:sp>
          <p:nvSpPr>
            <p:cNvPr id="75" name="מלבן: פינות מעוגלות 74">
              <a:extLst>
                <a:ext uri="{FF2B5EF4-FFF2-40B4-BE49-F238E27FC236}">
                  <a16:creationId xmlns:a16="http://schemas.microsoft.com/office/drawing/2014/main" id="{D2998C4B-7552-4C1F-85AB-8A788DDD44BA}"/>
                </a:ext>
              </a:extLst>
            </p:cNvPr>
            <p:cNvSpPr/>
            <p:nvPr/>
          </p:nvSpPr>
          <p:spPr>
            <a:xfrm>
              <a:off x="6040741" y="5739133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76" name="תמונה 75">
              <a:extLst>
                <a:ext uri="{FF2B5EF4-FFF2-40B4-BE49-F238E27FC236}">
                  <a16:creationId xmlns:a16="http://schemas.microsoft.com/office/drawing/2014/main" id="{557B0E5E-F3BE-49A3-A683-EB065694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54751" y="5751836"/>
              <a:ext cx="231683" cy="234000"/>
            </a:xfrm>
            <a:prstGeom prst="rect">
              <a:avLst/>
            </a:prstGeom>
          </p:spPr>
        </p:pic>
        <p:sp>
          <p:nvSpPr>
            <p:cNvPr id="82" name="מלבן 251">
              <a:extLst>
                <a:ext uri="{FF2B5EF4-FFF2-40B4-BE49-F238E27FC236}">
                  <a16:creationId xmlns:a16="http://schemas.microsoft.com/office/drawing/2014/main" id="{F2594CFD-3C06-4F72-B58A-1E12CB96F586}"/>
                </a:ext>
              </a:extLst>
            </p:cNvPr>
            <p:cNvSpPr/>
            <p:nvPr/>
          </p:nvSpPr>
          <p:spPr>
            <a:xfrm>
              <a:off x="5120209" y="3699782"/>
              <a:ext cx="2730384" cy="4426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3B6F907-E533-4CCE-8F46-6A81AD125891}"/>
                </a:ext>
              </a:extLst>
            </p:cNvPr>
            <p:cNvSpPr txBox="1"/>
            <p:nvPr/>
          </p:nvSpPr>
          <p:spPr>
            <a:xfrm>
              <a:off x="5483748" y="3672996"/>
              <a:ext cx="251990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Tutoring – Erlang                                  Tomorrow</a:t>
              </a:r>
            </a:p>
            <a:p>
              <a:pPr>
                <a:lnSpc>
                  <a:spcPct val="150000"/>
                </a:lnSpc>
              </a:pPr>
              <a:r>
                <a:rPr lang="he-IL" sz="700" dirty="0" err="1">
                  <a:solidFill>
                    <a:srgbClr val="B2B1B0"/>
                  </a:solidFill>
                </a:rPr>
                <a:t>H</a:t>
              </a:r>
              <a:r>
                <a:rPr lang="en-US" sz="700" dirty="0" err="1">
                  <a:solidFill>
                    <a:srgbClr val="B2B1B0"/>
                  </a:solidFill>
                </a:rPr>
                <a:t>ovav</a:t>
              </a:r>
              <a:r>
                <a:rPr lang="en-US" sz="700" dirty="0">
                  <a:solidFill>
                    <a:srgbClr val="B2B1B0"/>
                  </a:solidFill>
                </a:rPr>
                <a:t> </a:t>
              </a:r>
              <a:r>
                <a:rPr lang="en-US" sz="700" dirty="0" err="1">
                  <a:solidFill>
                    <a:srgbClr val="B2B1B0"/>
                  </a:solidFill>
                </a:rPr>
                <a:t>Gazit</a:t>
              </a:r>
              <a:r>
                <a:rPr lang="en-US" sz="700" dirty="0">
                  <a:solidFill>
                    <a:srgbClr val="B2B1B0"/>
                  </a:solidFill>
                </a:rPr>
                <a:t>                                                    27/03/19</a:t>
              </a:r>
            </a:p>
            <a:p>
              <a:r>
                <a:rPr lang="en-US" sz="700" dirty="0">
                  <a:solidFill>
                    <a:srgbClr val="B2B1B0"/>
                  </a:solidFill>
                </a:rPr>
                <a:t>23                                                                       16:30   </a:t>
              </a:r>
              <a:endParaRPr lang="en-US" dirty="0"/>
            </a:p>
          </p:txBody>
        </p:sp>
        <p:sp>
          <p:nvSpPr>
            <p:cNvPr id="84" name="מלבן 251">
              <a:extLst>
                <a:ext uri="{FF2B5EF4-FFF2-40B4-BE49-F238E27FC236}">
                  <a16:creationId xmlns:a16="http://schemas.microsoft.com/office/drawing/2014/main" id="{0AECEA00-533B-4922-9C1F-B4D37C8ADD35}"/>
                </a:ext>
              </a:extLst>
            </p:cNvPr>
            <p:cNvSpPr/>
            <p:nvPr/>
          </p:nvSpPr>
          <p:spPr>
            <a:xfrm>
              <a:off x="5120207" y="4140195"/>
              <a:ext cx="2730385" cy="4426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D2638F0-9988-455D-8E82-06C66841DFB6}"/>
                </a:ext>
              </a:extLst>
            </p:cNvPr>
            <p:cNvSpPr txBox="1"/>
            <p:nvPr/>
          </p:nvSpPr>
          <p:spPr>
            <a:xfrm>
              <a:off x="5471843" y="4120544"/>
              <a:ext cx="251990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Tutoring - Android                               Next week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B2B1B0"/>
                  </a:solidFill>
                </a:rPr>
                <a:t>Victor Kulikov                                                     4/4/19</a:t>
              </a:r>
              <a:endParaRPr lang="en-US" sz="1050" dirty="0"/>
            </a:p>
            <a:p>
              <a:r>
                <a:rPr lang="en-US" sz="700" dirty="0">
                  <a:solidFill>
                    <a:srgbClr val="B2B1B0"/>
                  </a:solidFill>
                </a:rPr>
                <a:t>23                                                                        18:00</a:t>
              </a:r>
              <a:endParaRPr lang="en-US" dirty="0"/>
            </a:p>
          </p:txBody>
        </p:sp>
        <p:pic>
          <p:nvPicPr>
            <p:cNvPr id="86" name="Picture 12">
              <a:extLst>
                <a:ext uri="{FF2B5EF4-FFF2-40B4-BE49-F238E27FC236}">
                  <a16:creationId xmlns:a16="http://schemas.microsoft.com/office/drawing/2014/main" id="{4102D760-080D-4680-AC4F-83DCB2F57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655" r="13295"/>
            <a:stretch/>
          </p:blipFill>
          <p:spPr>
            <a:xfrm>
              <a:off x="5174627" y="3745269"/>
              <a:ext cx="292608" cy="36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14">
              <a:extLst>
                <a:ext uri="{FF2B5EF4-FFF2-40B4-BE49-F238E27FC236}">
                  <a16:creationId xmlns:a16="http://schemas.microsoft.com/office/drawing/2014/main" id="{D165803F-82FB-4AEE-996E-D06194A0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9235" y="4178527"/>
              <a:ext cx="288000" cy="36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מלבן 251">
              <a:extLst>
                <a:ext uri="{FF2B5EF4-FFF2-40B4-BE49-F238E27FC236}">
                  <a16:creationId xmlns:a16="http://schemas.microsoft.com/office/drawing/2014/main" id="{F14FBB3C-3CBD-44D7-9D22-04D7F3213C3B}"/>
                </a:ext>
              </a:extLst>
            </p:cNvPr>
            <p:cNvSpPr/>
            <p:nvPr/>
          </p:nvSpPr>
          <p:spPr>
            <a:xfrm>
              <a:off x="5120207" y="4582301"/>
              <a:ext cx="2730384" cy="442687"/>
            </a:xfrm>
            <a:prstGeom prst="rect">
              <a:avLst/>
            </a:prstGeom>
            <a:solidFill>
              <a:srgbClr val="DDDEE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dirty="0">
                <a:solidFill>
                  <a:schemeClr val="tx1"/>
                </a:solidFill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C9E53EF-9F97-4665-B2BB-F72F2FE5336F}"/>
                </a:ext>
              </a:extLst>
            </p:cNvPr>
            <p:cNvSpPr txBox="1"/>
            <p:nvPr/>
          </p:nvSpPr>
          <p:spPr>
            <a:xfrm>
              <a:off x="5478986" y="4557896"/>
              <a:ext cx="2519902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Tutoring – Algebra                                   Pending</a:t>
              </a:r>
            </a:p>
            <a:p>
              <a:pPr>
                <a:lnSpc>
                  <a:spcPct val="150000"/>
                </a:lnSpc>
              </a:pPr>
              <a:r>
                <a:rPr lang="en-US" sz="700" dirty="0">
                  <a:solidFill>
                    <a:srgbClr val="B2B1B0"/>
                  </a:solidFill>
                </a:rPr>
                <a:t>Aliza Malek                                                        4/4/19</a:t>
              </a:r>
            </a:p>
            <a:p>
              <a:r>
                <a:rPr lang="en-US" sz="700" dirty="0">
                  <a:solidFill>
                    <a:srgbClr val="B2B1B0"/>
                  </a:solidFill>
                </a:rPr>
                <a:t>23                                                                       19:30</a:t>
              </a:r>
              <a:endParaRPr lang="en-US" dirty="0"/>
            </a:p>
          </p:txBody>
        </p:sp>
        <p:pic>
          <p:nvPicPr>
            <p:cNvPr id="93" name="Picture 16">
              <a:extLst>
                <a:ext uri="{FF2B5EF4-FFF2-40B4-BE49-F238E27FC236}">
                  <a16:creationId xmlns:a16="http://schemas.microsoft.com/office/drawing/2014/main" id="{C62A7A61-8FE8-4B9E-9959-0A8B05BCD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78" r="10044"/>
            <a:stretch/>
          </p:blipFill>
          <p:spPr>
            <a:xfrm>
              <a:off x="5174627" y="4624943"/>
              <a:ext cx="292608" cy="36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" name="תמונה 183">
              <a:extLst>
                <a:ext uri="{FF2B5EF4-FFF2-40B4-BE49-F238E27FC236}">
                  <a16:creationId xmlns:a16="http://schemas.microsoft.com/office/drawing/2014/main" id="{54BFD6C5-DCA2-46A8-91D9-FE72BF09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850" y="4012013"/>
              <a:ext cx="91440" cy="91440"/>
            </a:xfrm>
            <a:prstGeom prst="rect">
              <a:avLst/>
            </a:prstGeom>
          </p:spPr>
        </p:pic>
        <p:pic>
          <p:nvPicPr>
            <p:cNvPr id="99" name="תמונה 183">
              <a:extLst>
                <a:ext uri="{FF2B5EF4-FFF2-40B4-BE49-F238E27FC236}">
                  <a16:creationId xmlns:a16="http://schemas.microsoft.com/office/drawing/2014/main" id="{FF8CE155-244C-401E-9ECA-8AC60E18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850" y="4466069"/>
              <a:ext cx="91440" cy="91440"/>
            </a:xfrm>
            <a:prstGeom prst="rect">
              <a:avLst/>
            </a:prstGeom>
          </p:spPr>
        </p:pic>
        <p:pic>
          <p:nvPicPr>
            <p:cNvPr id="100" name="תמונה 183">
              <a:extLst>
                <a:ext uri="{FF2B5EF4-FFF2-40B4-BE49-F238E27FC236}">
                  <a16:creationId xmlns:a16="http://schemas.microsoft.com/office/drawing/2014/main" id="{A05EB018-889A-4272-A0C2-E518190A8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850" y="4897040"/>
              <a:ext cx="91440" cy="9144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78E668E-AA3B-4ED1-B74C-00712E4FB535}"/>
                </a:ext>
              </a:extLst>
            </p:cNvPr>
            <p:cNvSpPr txBox="1"/>
            <p:nvPr/>
          </p:nvSpPr>
          <p:spPr>
            <a:xfrm>
              <a:off x="5120207" y="3249773"/>
              <a:ext cx="2730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Up next:         </a:t>
              </a:r>
              <a:endParaRPr lang="en-US" sz="1400" b="1" dirty="0"/>
            </a:p>
          </p:txBody>
        </p:sp>
        <p:pic>
          <p:nvPicPr>
            <p:cNvPr id="5" name="תמונה 4" descr="תמונה שמכילה iPod&#10;&#10;התיאור נוצר באופן אוטומטי">
              <a:extLst>
                <a:ext uri="{FF2B5EF4-FFF2-40B4-BE49-F238E27FC236}">
                  <a16:creationId xmlns:a16="http://schemas.microsoft.com/office/drawing/2014/main" id="{C44C8113-0D91-4749-97EC-D9A132108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76" b="24136"/>
            <a:stretch/>
          </p:blipFill>
          <p:spPr>
            <a:xfrm>
              <a:off x="7332052" y="3341672"/>
              <a:ext cx="485740" cy="239407"/>
            </a:xfrm>
            <a:prstGeom prst="rect">
              <a:avLst/>
            </a:prstGeom>
          </p:spPr>
        </p:pic>
        <p:pic>
          <p:nvPicPr>
            <p:cNvPr id="9" name="תמונה 8" descr="תמונה שמכילה אובייקט, שחור&#10;&#10;התיאור נוצר באופן אוטומטי">
              <a:extLst>
                <a:ext uri="{FF2B5EF4-FFF2-40B4-BE49-F238E27FC236}">
                  <a16:creationId xmlns:a16="http://schemas.microsoft.com/office/drawing/2014/main" id="{0F16671B-9099-4564-BD2F-E21B3C51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539" y="1446693"/>
              <a:ext cx="367251" cy="368000"/>
            </a:xfrm>
            <a:prstGeom prst="rect">
              <a:avLst/>
            </a:prstGeom>
          </p:spPr>
        </p:pic>
        <p:pic>
          <p:nvPicPr>
            <p:cNvPr id="23" name="תמונה 22" descr="תמונה שמכילה אוסף תמונות&#10;&#10;התיאור נוצר באופן אוטומטי">
              <a:extLst>
                <a:ext uri="{FF2B5EF4-FFF2-40B4-BE49-F238E27FC236}">
                  <a16:creationId xmlns:a16="http://schemas.microsoft.com/office/drawing/2014/main" id="{29EA34C8-061E-4A38-BE2E-3312FDBF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328" y="2757433"/>
              <a:ext cx="1034669" cy="240310"/>
            </a:xfrm>
            <a:prstGeom prst="rect">
              <a:avLst/>
            </a:prstGeom>
          </p:spPr>
        </p:pic>
      </p:grpSp>
      <p:grpSp>
        <p:nvGrpSpPr>
          <p:cNvPr id="141" name="קבוצה 140">
            <a:extLst>
              <a:ext uri="{FF2B5EF4-FFF2-40B4-BE49-F238E27FC236}">
                <a16:creationId xmlns:a16="http://schemas.microsoft.com/office/drawing/2014/main" id="{EAA4D992-8636-4935-9AA7-998E99B88B66}"/>
              </a:ext>
            </a:extLst>
          </p:cNvPr>
          <p:cNvGrpSpPr/>
          <p:nvPr/>
        </p:nvGrpSpPr>
        <p:grpSpPr>
          <a:xfrm>
            <a:off x="8365874" y="1270000"/>
            <a:ext cx="2923200" cy="5220000"/>
            <a:chOff x="3439886" y="819000"/>
            <a:chExt cx="2923200" cy="5220000"/>
          </a:xfrm>
        </p:grpSpPr>
        <p:pic>
          <p:nvPicPr>
            <p:cNvPr id="167" name="תמונה 166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990294D6-791B-4FE4-B2F8-0ACA833AF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34166EF-D24E-4540-8DC6-1CE29F96FF32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143" name="מלבן 142">
            <a:extLst>
              <a:ext uri="{FF2B5EF4-FFF2-40B4-BE49-F238E27FC236}">
                <a16:creationId xmlns:a16="http://schemas.microsoft.com/office/drawing/2014/main" id="{2D6F638D-DB34-4612-993F-A2516280FB0B}"/>
              </a:ext>
            </a:extLst>
          </p:cNvPr>
          <p:cNvSpPr/>
          <p:nvPr/>
        </p:nvSpPr>
        <p:spPr>
          <a:xfrm>
            <a:off x="8366671" y="1834334"/>
            <a:ext cx="2923200" cy="4308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4" name="תמונה 143" descr="תמונה שמכילה מראה, אובייקט, זכוכית מגדלת&#10;&#10;התיאור נוצר באופן אוטומטי">
            <a:extLst>
              <a:ext uri="{FF2B5EF4-FFF2-40B4-BE49-F238E27FC236}">
                <a16:creationId xmlns:a16="http://schemas.microsoft.com/office/drawing/2014/main" id="{6CBCE676-5DD5-4EC4-8AAA-F4C842D53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99" y="2069634"/>
            <a:ext cx="1010673" cy="902166"/>
          </a:xfrm>
          <a:prstGeom prst="rect">
            <a:avLst/>
          </a:prstGeom>
          <a:ln w="19050">
            <a:solidFill>
              <a:srgbClr val="B2B1B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תמונה 144">
            <a:extLst>
              <a:ext uri="{FF2B5EF4-FFF2-40B4-BE49-F238E27FC236}">
                <a16:creationId xmlns:a16="http://schemas.microsoft.com/office/drawing/2014/main" id="{E6946173-9EC4-4FA0-92B6-F383672D2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175" y="2414497"/>
            <a:ext cx="295683" cy="295683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94DD085D-6F06-441F-94ED-146AD12369A0}"/>
              </a:ext>
            </a:extLst>
          </p:cNvPr>
          <p:cNvSpPr txBox="1"/>
          <p:nvPr/>
        </p:nvSpPr>
        <p:spPr>
          <a:xfrm>
            <a:off x="9751271" y="2069633"/>
            <a:ext cx="228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noabinen</a:t>
            </a:r>
            <a:endParaRPr lang="en-US" sz="2000" b="1" dirty="0"/>
          </a:p>
          <a:p>
            <a:r>
              <a:rPr lang="en-US" sz="2000" b="1" dirty="0"/>
              <a:t>    1200</a:t>
            </a:r>
            <a:endParaRPr lang="en-US" sz="1400" b="1" dirty="0"/>
          </a:p>
        </p:txBody>
      </p:sp>
      <p:sp>
        <p:nvSpPr>
          <p:cNvPr id="147" name="מלבן: פינות מעוגלות 146">
            <a:extLst>
              <a:ext uri="{FF2B5EF4-FFF2-40B4-BE49-F238E27FC236}">
                <a16:creationId xmlns:a16="http://schemas.microsoft.com/office/drawing/2014/main" id="{64861D3C-5FAA-4959-A0A5-4E86BB8D60C9}"/>
              </a:ext>
            </a:extLst>
          </p:cNvPr>
          <p:cNvSpPr/>
          <p:nvPr/>
        </p:nvSpPr>
        <p:spPr>
          <a:xfrm>
            <a:off x="9379800" y="5739133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9" name="תמונה 148">
            <a:extLst>
              <a:ext uri="{FF2B5EF4-FFF2-40B4-BE49-F238E27FC236}">
                <a16:creationId xmlns:a16="http://schemas.microsoft.com/office/drawing/2014/main" id="{43243914-8DE6-4A70-9DAD-0079FC9867F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3810" y="5751836"/>
            <a:ext cx="231683" cy="234000"/>
          </a:xfrm>
          <a:prstGeom prst="rect">
            <a:avLst/>
          </a:prstGeom>
        </p:spPr>
      </p:pic>
      <p:sp>
        <p:nvSpPr>
          <p:cNvPr id="150" name="מלבן 251">
            <a:extLst>
              <a:ext uri="{FF2B5EF4-FFF2-40B4-BE49-F238E27FC236}">
                <a16:creationId xmlns:a16="http://schemas.microsoft.com/office/drawing/2014/main" id="{8B377ADB-78D4-48A7-B1C4-26B46A2D1885}"/>
              </a:ext>
            </a:extLst>
          </p:cNvPr>
          <p:cNvSpPr/>
          <p:nvPr/>
        </p:nvSpPr>
        <p:spPr>
          <a:xfrm>
            <a:off x="8459268" y="3699782"/>
            <a:ext cx="2730384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0EC3E7F-CFB9-401B-86A4-4BD9CCC56FE2}"/>
              </a:ext>
            </a:extLst>
          </p:cNvPr>
          <p:cNvSpPr txBox="1"/>
          <p:nvPr/>
        </p:nvSpPr>
        <p:spPr>
          <a:xfrm>
            <a:off x="8822807" y="3672996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Erlang                                  Tomorrow</a:t>
            </a:r>
          </a:p>
          <a:p>
            <a:pPr>
              <a:lnSpc>
                <a:spcPct val="150000"/>
              </a:lnSpc>
            </a:pPr>
            <a:r>
              <a:rPr lang="he-IL" sz="700" dirty="0" err="1">
                <a:solidFill>
                  <a:srgbClr val="B2B1B0"/>
                </a:solidFill>
              </a:rPr>
              <a:t>H</a:t>
            </a:r>
            <a:r>
              <a:rPr lang="en-US" sz="700" dirty="0" err="1">
                <a:solidFill>
                  <a:srgbClr val="B2B1B0"/>
                </a:solidFill>
              </a:rPr>
              <a:t>ovav</a:t>
            </a:r>
            <a:r>
              <a:rPr lang="en-US" sz="700" dirty="0">
                <a:solidFill>
                  <a:srgbClr val="B2B1B0"/>
                </a:solidFill>
              </a:rPr>
              <a:t> </a:t>
            </a:r>
            <a:r>
              <a:rPr lang="en-US" sz="700" dirty="0" err="1">
                <a:solidFill>
                  <a:srgbClr val="B2B1B0"/>
                </a:solidFill>
              </a:rPr>
              <a:t>Gazit</a:t>
            </a:r>
            <a:r>
              <a:rPr lang="en-US" sz="700" dirty="0">
                <a:solidFill>
                  <a:srgbClr val="B2B1B0"/>
                </a:solidFill>
              </a:rPr>
              <a:t>                                                    27/03/19</a:t>
            </a:r>
          </a:p>
          <a:p>
            <a:r>
              <a:rPr lang="en-US" sz="700" dirty="0">
                <a:solidFill>
                  <a:srgbClr val="B2B1B0"/>
                </a:solidFill>
              </a:rPr>
              <a:t>23                                                                       16:30   </a:t>
            </a:r>
            <a:endParaRPr lang="en-US" dirty="0"/>
          </a:p>
        </p:txBody>
      </p:sp>
      <p:sp>
        <p:nvSpPr>
          <p:cNvPr id="153" name="מלבן 251">
            <a:extLst>
              <a:ext uri="{FF2B5EF4-FFF2-40B4-BE49-F238E27FC236}">
                <a16:creationId xmlns:a16="http://schemas.microsoft.com/office/drawing/2014/main" id="{3570330A-4C22-4647-BDB8-ABCE14BC981F}"/>
              </a:ext>
            </a:extLst>
          </p:cNvPr>
          <p:cNvSpPr/>
          <p:nvPr/>
        </p:nvSpPr>
        <p:spPr>
          <a:xfrm>
            <a:off x="8459266" y="4140195"/>
            <a:ext cx="2730385" cy="44268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D04F7D0-62D8-4201-B7B4-D65C7ED748F1}"/>
              </a:ext>
            </a:extLst>
          </p:cNvPr>
          <p:cNvSpPr txBox="1"/>
          <p:nvPr/>
        </p:nvSpPr>
        <p:spPr>
          <a:xfrm>
            <a:off x="8810902" y="4120544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- Android                               Next week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Victor Kulikov                                                     4/4/19</a:t>
            </a:r>
            <a:endParaRPr lang="en-US" sz="1050" dirty="0"/>
          </a:p>
          <a:p>
            <a:r>
              <a:rPr lang="en-US" sz="700" dirty="0">
                <a:solidFill>
                  <a:srgbClr val="B2B1B0"/>
                </a:solidFill>
              </a:rPr>
              <a:t>23                                                                        18:00</a:t>
            </a:r>
            <a:endParaRPr lang="en-US" dirty="0"/>
          </a:p>
        </p:txBody>
      </p:sp>
      <p:pic>
        <p:nvPicPr>
          <p:cNvPr id="155" name="Picture 12">
            <a:extLst>
              <a:ext uri="{FF2B5EF4-FFF2-40B4-BE49-F238E27FC236}">
                <a16:creationId xmlns:a16="http://schemas.microsoft.com/office/drawing/2014/main" id="{FF01525F-2098-4624-93A6-A524F9BAEF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55" r="13295"/>
          <a:stretch/>
        </p:blipFill>
        <p:spPr>
          <a:xfrm>
            <a:off x="8513686" y="3745269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56" name="Picture 14">
            <a:extLst>
              <a:ext uri="{FF2B5EF4-FFF2-40B4-BE49-F238E27FC236}">
                <a16:creationId xmlns:a16="http://schemas.microsoft.com/office/drawing/2014/main" id="{2AE321A9-AC13-4895-8EAE-F0213E20D0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94" y="4178527"/>
            <a:ext cx="288000" cy="360000"/>
          </a:xfrm>
          <a:prstGeom prst="rect">
            <a:avLst/>
          </a:prstGeom>
          <a:ln>
            <a:noFill/>
          </a:ln>
        </p:spPr>
      </p:pic>
      <p:sp>
        <p:nvSpPr>
          <p:cNvPr id="157" name="מלבן 251">
            <a:extLst>
              <a:ext uri="{FF2B5EF4-FFF2-40B4-BE49-F238E27FC236}">
                <a16:creationId xmlns:a16="http://schemas.microsoft.com/office/drawing/2014/main" id="{42694CD1-900A-46EA-A250-134E7DC9850C}"/>
              </a:ext>
            </a:extLst>
          </p:cNvPr>
          <p:cNvSpPr/>
          <p:nvPr/>
        </p:nvSpPr>
        <p:spPr>
          <a:xfrm>
            <a:off x="8459266" y="4582301"/>
            <a:ext cx="2730384" cy="442687"/>
          </a:xfrm>
          <a:prstGeom prst="rect">
            <a:avLst/>
          </a:prstGeom>
          <a:solidFill>
            <a:srgbClr val="DDDEE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1E59A52-A3C6-4E3A-B054-3AD4642B043D}"/>
              </a:ext>
            </a:extLst>
          </p:cNvPr>
          <p:cNvSpPr txBox="1"/>
          <p:nvPr/>
        </p:nvSpPr>
        <p:spPr>
          <a:xfrm>
            <a:off x="8818045" y="4557896"/>
            <a:ext cx="251990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Tutoring – Algebra                                   Pending</a:t>
            </a:r>
          </a:p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B2B1B0"/>
                </a:solidFill>
              </a:rPr>
              <a:t>Aliza Malek                                                        4/4/19</a:t>
            </a:r>
          </a:p>
          <a:p>
            <a:r>
              <a:rPr lang="en-US" sz="700" dirty="0">
                <a:solidFill>
                  <a:srgbClr val="B2B1B0"/>
                </a:solidFill>
              </a:rPr>
              <a:t>23                                                                       19:30</a:t>
            </a:r>
            <a:endParaRPr lang="en-US" dirty="0"/>
          </a:p>
        </p:txBody>
      </p:sp>
      <p:pic>
        <p:nvPicPr>
          <p:cNvPr id="159" name="Picture 16">
            <a:extLst>
              <a:ext uri="{FF2B5EF4-FFF2-40B4-BE49-F238E27FC236}">
                <a16:creationId xmlns:a16="http://schemas.microsoft.com/office/drawing/2014/main" id="{2B1ED899-B65E-4EF0-BD48-C629789B71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078" r="10044"/>
          <a:stretch/>
        </p:blipFill>
        <p:spPr>
          <a:xfrm>
            <a:off x="8513686" y="4624943"/>
            <a:ext cx="292608" cy="360000"/>
          </a:xfrm>
          <a:prstGeom prst="rect">
            <a:avLst/>
          </a:prstGeom>
          <a:ln>
            <a:noFill/>
          </a:ln>
        </p:spPr>
      </p:pic>
      <p:pic>
        <p:nvPicPr>
          <p:cNvPr id="160" name="תמונה 183">
            <a:extLst>
              <a:ext uri="{FF2B5EF4-FFF2-40B4-BE49-F238E27FC236}">
                <a16:creationId xmlns:a16="http://schemas.microsoft.com/office/drawing/2014/main" id="{4FE1DA03-757D-4B4E-A01C-3B7EEC6C1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09" y="4012013"/>
            <a:ext cx="91440" cy="91440"/>
          </a:xfrm>
          <a:prstGeom prst="rect">
            <a:avLst/>
          </a:prstGeom>
        </p:spPr>
      </p:pic>
      <p:pic>
        <p:nvPicPr>
          <p:cNvPr id="161" name="תמונה 183">
            <a:extLst>
              <a:ext uri="{FF2B5EF4-FFF2-40B4-BE49-F238E27FC236}">
                <a16:creationId xmlns:a16="http://schemas.microsoft.com/office/drawing/2014/main" id="{6490880A-7F07-416B-9779-331422645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09" y="4466069"/>
            <a:ext cx="91440" cy="91440"/>
          </a:xfrm>
          <a:prstGeom prst="rect">
            <a:avLst/>
          </a:prstGeom>
        </p:spPr>
      </p:pic>
      <p:pic>
        <p:nvPicPr>
          <p:cNvPr id="162" name="תמונה 183">
            <a:extLst>
              <a:ext uri="{FF2B5EF4-FFF2-40B4-BE49-F238E27FC236}">
                <a16:creationId xmlns:a16="http://schemas.microsoft.com/office/drawing/2014/main" id="{5B5EE4F8-3DFE-45AC-9A17-EECC840CC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909" y="4897040"/>
            <a:ext cx="91440" cy="91440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0D784181-8B4C-41C5-BB42-DC5F9E37F6F6}"/>
              </a:ext>
            </a:extLst>
          </p:cNvPr>
          <p:cNvSpPr txBox="1"/>
          <p:nvPr/>
        </p:nvSpPr>
        <p:spPr>
          <a:xfrm>
            <a:off x="8459266" y="3249773"/>
            <a:ext cx="273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Up next:         </a:t>
            </a:r>
            <a:endParaRPr lang="en-US" sz="1400" b="1" dirty="0"/>
          </a:p>
        </p:txBody>
      </p:sp>
      <p:pic>
        <p:nvPicPr>
          <p:cNvPr id="164" name="תמונה 163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D5F32111-CBD7-4283-BE72-433A1261006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576" b="24136"/>
          <a:stretch/>
        </p:blipFill>
        <p:spPr>
          <a:xfrm>
            <a:off x="10671111" y="3341672"/>
            <a:ext cx="485740" cy="239407"/>
          </a:xfrm>
          <a:prstGeom prst="rect">
            <a:avLst/>
          </a:prstGeom>
        </p:spPr>
      </p:pic>
      <p:pic>
        <p:nvPicPr>
          <p:cNvPr id="165" name="תמונה 164" descr="תמונה שמכילה אובייקט, שחור&#10;&#10;התיאור נוצר באופן אוטומטי">
            <a:extLst>
              <a:ext uri="{FF2B5EF4-FFF2-40B4-BE49-F238E27FC236}">
                <a16:creationId xmlns:a16="http://schemas.microsoft.com/office/drawing/2014/main" id="{45A5DF08-3E1F-4491-926C-A78E43A62735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98" y="1446693"/>
            <a:ext cx="367251" cy="368000"/>
          </a:xfrm>
          <a:prstGeom prst="rect">
            <a:avLst/>
          </a:prstGeom>
        </p:spPr>
      </p:pic>
      <p:pic>
        <p:nvPicPr>
          <p:cNvPr id="166" name="תמונה 165" descr="תמונה שמכילה אוסף תמונות&#10;&#10;התיאור נוצר באופן אוטומטי">
            <a:extLst>
              <a:ext uri="{FF2B5EF4-FFF2-40B4-BE49-F238E27FC236}">
                <a16:creationId xmlns:a16="http://schemas.microsoft.com/office/drawing/2014/main" id="{277ADEF8-9C9B-41FC-939F-E3D39A771F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7" y="2757433"/>
            <a:ext cx="1034669" cy="240310"/>
          </a:xfrm>
          <a:prstGeom prst="rect">
            <a:avLst/>
          </a:prstGeom>
        </p:spPr>
      </p:pic>
      <p:sp>
        <p:nvSpPr>
          <p:cNvPr id="177" name="מלבן 251">
            <a:extLst>
              <a:ext uri="{FF2B5EF4-FFF2-40B4-BE49-F238E27FC236}">
                <a16:creationId xmlns:a16="http://schemas.microsoft.com/office/drawing/2014/main" id="{25E03DA2-5104-4D9B-BD36-D0CAC1408537}"/>
              </a:ext>
            </a:extLst>
          </p:cNvPr>
          <p:cNvSpPr/>
          <p:nvPr/>
        </p:nvSpPr>
        <p:spPr>
          <a:xfrm>
            <a:off x="9756601" y="1626636"/>
            <a:ext cx="1313825" cy="117280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Manage Skills</a:t>
            </a:r>
            <a:endParaRPr lang="en-US" sz="7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History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Edit Profile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Sign Out</a:t>
            </a:r>
          </a:p>
        </p:txBody>
      </p:sp>
    </p:spTree>
    <p:extLst>
      <p:ext uri="{BB962C8B-B14F-4D97-AF65-F5344CB8AC3E}">
        <p14:creationId xmlns:p14="http://schemas.microsoft.com/office/powerpoint/2010/main" val="292400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9E80BAEC-C1AC-4546-94CE-8C9D13A060C2}"/>
              </a:ext>
            </a:extLst>
          </p:cNvPr>
          <p:cNvGrpSpPr/>
          <p:nvPr/>
        </p:nvGrpSpPr>
        <p:grpSpPr>
          <a:xfrm>
            <a:off x="5027574" y="1274725"/>
            <a:ext cx="2923200" cy="5220000"/>
            <a:chOff x="3439886" y="819000"/>
            <a:chExt cx="2923200" cy="5220000"/>
          </a:xfrm>
        </p:grpSpPr>
        <p:grpSp>
          <p:nvGrpSpPr>
            <p:cNvPr id="41" name="קבוצה 40">
              <a:extLst>
                <a:ext uri="{FF2B5EF4-FFF2-40B4-BE49-F238E27FC236}">
                  <a16:creationId xmlns:a16="http://schemas.microsoft.com/office/drawing/2014/main" id="{8797B14A-7F5B-47BF-8D11-DF1BF30A6A3A}"/>
                </a:ext>
              </a:extLst>
            </p:cNvPr>
            <p:cNvGrpSpPr/>
            <p:nvPr/>
          </p:nvGrpSpPr>
          <p:grpSpPr>
            <a:xfrm>
              <a:off x="3439886" y="819000"/>
              <a:ext cx="2923200" cy="5220000"/>
              <a:chOff x="3439886" y="819000"/>
              <a:chExt cx="2923200" cy="5220000"/>
            </a:xfrm>
          </p:grpSpPr>
          <p:pic>
            <p:nvPicPr>
              <p:cNvPr id="43" name="תמונה 42" descr="תמונה שמכילה צילום מסך&#10;&#10;התיאור נוצר באופן אוטומטי">
                <a:extLst>
                  <a:ext uri="{FF2B5EF4-FFF2-40B4-BE49-F238E27FC236}">
                    <a16:creationId xmlns:a16="http://schemas.microsoft.com/office/drawing/2014/main" id="{60275B1B-EB0D-4908-B73E-5BFD637AC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886" y="819000"/>
                <a:ext cx="2923200" cy="522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69278-58BA-4D24-8CDC-E4A36D189D8F}"/>
                  </a:ext>
                </a:extLst>
              </p:cNvPr>
              <p:cNvSpPr txBox="1"/>
              <p:nvPr/>
            </p:nvSpPr>
            <p:spPr>
              <a:xfrm>
                <a:off x="3439886" y="984250"/>
                <a:ext cx="2923200" cy="396000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Skill Barter App</a:t>
                </a:r>
              </a:p>
            </p:txBody>
          </p:sp>
        </p:grpSp>
        <p:sp>
          <p:nvSpPr>
            <p:cNvPr id="42" name="מלבן 41">
              <a:extLst>
                <a:ext uri="{FF2B5EF4-FFF2-40B4-BE49-F238E27FC236}">
                  <a16:creationId xmlns:a16="http://schemas.microsoft.com/office/drawing/2014/main" id="{6F8FED7A-9AB7-444C-984F-E349FB8810EB}"/>
                </a:ext>
              </a:extLst>
            </p:cNvPr>
            <p:cNvSpPr/>
            <p:nvPr/>
          </p:nvSpPr>
          <p:spPr>
            <a:xfrm>
              <a:off x="3439886" y="1380249"/>
              <a:ext cx="2923200" cy="4308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5219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Dynamic schedule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Search with filters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In-app messenger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AF99463-77CF-485C-83D2-B64D5BD71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7699"/>
          <a:stretch/>
        </p:blipFill>
        <p:spPr>
          <a:xfrm>
            <a:off x="5027575" y="1835974"/>
            <a:ext cx="2923199" cy="43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4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Optional 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Ranking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Dispute resolution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Administrator interface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Addition of new skill by user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2298A1-E49E-7E47-BF42-E08295D4A4A5}"/>
              </a:ext>
            </a:extLst>
          </p:cNvPr>
          <p:cNvSpPr/>
          <p:nvPr/>
        </p:nvSpPr>
        <p:spPr>
          <a:xfrm>
            <a:off x="3302757" y="742357"/>
            <a:ext cx="465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Thank You</a:t>
            </a:r>
            <a:endParaRPr lang="en-US" sz="7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15294-8BFD-4BE3-A0A2-1A404DE3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48" y="1942686"/>
            <a:ext cx="1614802" cy="274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08F375-0857-41F7-A000-664CB1991EA1}"/>
              </a:ext>
            </a:extLst>
          </p:cNvPr>
          <p:cNvSpPr/>
          <p:nvPr/>
        </p:nvSpPr>
        <p:spPr>
          <a:xfrm>
            <a:off x="3216772" y="4685886"/>
            <a:ext cx="48221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Questions?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2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4EBD2C-F017-4536-B605-14B7A4DCB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0"/>
          <a:stretch/>
        </p:blipFill>
        <p:spPr>
          <a:xfrm>
            <a:off x="2049234" y="488297"/>
            <a:ext cx="5853793" cy="55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49732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Skills and services exchange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!Money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No need in “favors”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Improve your skills and acquire new ones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Meet new people based on interests</a:t>
            </a:r>
          </a:p>
        </p:txBody>
      </p:sp>
    </p:spTree>
    <p:extLst>
      <p:ext uri="{BB962C8B-B14F-4D97-AF65-F5344CB8AC3E}">
        <p14:creationId xmlns:p14="http://schemas.microsoft.com/office/powerpoint/2010/main" val="18815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Implementation Plan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Native Java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Android Studio IDE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Firebase framework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Google maps and calendar services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UX/UI design</a:t>
            </a: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28BF03-AE58-4E67-98CE-806FDCC46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21" y="5058000"/>
            <a:ext cx="2002817" cy="1800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0362FB-B948-45DE-8393-3A872F00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6" y="5058000"/>
            <a:ext cx="1800000" cy="1800000"/>
          </a:xfrm>
          <a:prstGeom prst="rect">
            <a:avLst/>
          </a:prstGeom>
        </p:spPr>
      </p:pic>
      <p:pic>
        <p:nvPicPr>
          <p:cNvPr id="9" name="תמונה 8" descr="תמונה שמכילה מכשירי כתיבה, מעטפה&#10;&#10;התיאור נוצר באופן אוטומטי">
            <a:extLst>
              <a:ext uri="{FF2B5EF4-FFF2-40B4-BE49-F238E27FC236}">
                <a16:creationId xmlns:a16="http://schemas.microsoft.com/office/drawing/2014/main" id="{23E009C5-7F66-4034-9965-90271184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33" y="5058000"/>
            <a:ext cx="1800000" cy="1800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69C7C7C3-1E64-482C-8D98-3BD29CF5A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19320" r="26470" b="19319"/>
          <a:stretch/>
        </p:blipFill>
        <p:spPr>
          <a:xfrm>
            <a:off x="6114669" y="5238000"/>
            <a:ext cx="1470289" cy="1440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CC2EC27-4090-455D-919F-85D19D893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64" y="515986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D620772C-5EA1-4E94-B80E-20CA9F6A8F63}"/>
              </a:ext>
            </a:extLst>
          </p:cNvPr>
          <p:cNvGrpSpPr/>
          <p:nvPr/>
        </p:nvGrpSpPr>
        <p:grpSpPr>
          <a:xfrm>
            <a:off x="5027574" y="1270000"/>
            <a:ext cx="2923200" cy="5220000"/>
            <a:chOff x="3439886" y="819000"/>
            <a:chExt cx="2923200" cy="5220000"/>
          </a:xfrm>
        </p:grpSpPr>
        <p:pic>
          <p:nvPicPr>
            <p:cNvPr id="11" name="תמונה 10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E7F295D0-6761-438F-9CA8-4D7870067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9886" y="819000"/>
              <a:ext cx="2923200" cy="52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EABEB6-A088-4C3D-89D8-B93130A377A6}"/>
                </a:ext>
              </a:extLst>
            </p:cNvPr>
            <p:cNvSpPr txBox="1"/>
            <p:nvPr/>
          </p:nvSpPr>
          <p:spPr>
            <a:xfrm>
              <a:off x="3439886" y="984250"/>
              <a:ext cx="2923200" cy="39600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Skill Barter App</a:t>
              </a: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Authentication</a:t>
            </a:r>
          </a:p>
          <a:p>
            <a:pPr>
              <a:lnSpc>
                <a:spcPct val="17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6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Technion only</a:t>
            </a:r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BEFAB8F-A116-4AFA-9EEF-F9A78E71A9B0}"/>
              </a:ext>
            </a:extLst>
          </p:cNvPr>
          <p:cNvGrpSpPr/>
          <p:nvPr/>
        </p:nvGrpSpPr>
        <p:grpSpPr>
          <a:xfrm>
            <a:off x="4975668" y="1270000"/>
            <a:ext cx="2975106" cy="5224725"/>
            <a:chOff x="4146435" y="1265275"/>
            <a:chExt cx="2975106" cy="5224725"/>
          </a:xfrm>
        </p:grpSpPr>
        <p:pic>
          <p:nvPicPr>
            <p:cNvPr id="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7D08C78B-CD09-410F-A113-E43555CC4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435" y="1265275"/>
              <a:ext cx="2975106" cy="52247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7F8C44-824B-4127-8E89-0E452A7CF112}"/>
                </a:ext>
              </a:extLst>
            </p:cNvPr>
            <p:cNvSpPr txBox="1"/>
            <p:nvPr/>
          </p:nvSpPr>
          <p:spPr>
            <a:xfrm>
              <a:off x="4602691" y="2015066"/>
              <a:ext cx="2091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Technion Authentication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A9136-A674-47F4-81FC-69184F7AC1B2}"/>
                </a:ext>
              </a:extLst>
            </p:cNvPr>
            <p:cNvSpPr txBox="1"/>
            <p:nvPr/>
          </p:nvSpPr>
          <p:spPr>
            <a:xfrm>
              <a:off x="4554488" y="2758893"/>
              <a:ext cx="215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Please enter your valid Technion e-mail address</a:t>
              </a:r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2ECDC093-3992-462A-822B-EC4776FC5925}"/>
                </a:ext>
              </a:extLst>
            </p:cNvPr>
            <p:cNvSpPr/>
            <p:nvPr/>
          </p:nvSpPr>
          <p:spPr>
            <a:xfrm>
              <a:off x="4568824" y="3429000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9" name="מלבן: פינות מעוגלות 8">
              <a:extLst>
                <a:ext uri="{FF2B5EF4-FFF2-40B4-BE49-F238E27FC236}">
                  <a16:creationId xmlns:a16="http://schemas.microsoft.com/office/drawing/2014/main" id="{39453F22-8ABA-432B-82EE-DB33F3C69E69}"/>
                </a:ext>
              </a:extLst>
            </p:cNvPr>
            <p:cNvSpPr/>
            <p:nvPr/>
          </p:nvSpPr>
          <p:spPr>
            <a:xfrm>
              <a:off x="5186313" y="3988842"/>
              <a:ext cx="895350" cy="2584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23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68791BA0-964F-4877-AD22-2998F8C897C3}"/>
              </a:ext>
            </a:extLst>
          </p:cNvPr>
          <p:cNvGrpSpPr/>
          <p:nvPr/>
        </p:nvGrpSpPr>
        <p:grpSpPr>
          <a:xfrm>
            <a:off x="4975668" y="1270000"/>
            <a:ext cx="2975106" cy="5224725"/>
            <a:chOff x="7667442" y="1265275"/>
            <a:chExt cx="2975106" cy="5224725"/>
          </a:xfrm>
        </p:grpSpPr>
        <p:pic>
          <p:nvPicPr>
            <p:cNvPr id="11" name="תמונה 10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33D230E8-0F20-4924-9546-082C2767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442" y="1265275"/>
              <a:ext cx="2975106" cy="52247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14E1DF-F143-476A-88CB-2CE2212AD30D}"/>
                </a:ext>
              </a:extLst>
            </p:cNvPr>
            <p:cNvSpPr txBox="1"/>
            <p:nvPr/>
          </p:nvSpPr>
          <p:spPr>
            <a:xfrm>
              <a:off x="8123698" y="2015066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User Information</a:t>
              </a:r>
            </a:p>
          </p:txBody>
        </p:sp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91CE15BF-4595-4851-BE4C-29CC6F6CAEEC}"/>
                </a:ext>
              </a:extLst>
            </p:cNvPr>
            <p:cNvSpPr/>
            <p:nvPr/>
          </p:nvSpPr>
          <p:spPr>
            <a:xfrm>
              <a:off x="8123698" y="2585326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First Name</a:t>
              </a:r>
            </a:p>
          </p:txBody>
        </p:sp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60F9E928-E22E-445A-9662-1D9113FFEA2A}"/>
                </a:ext>
              </a:extLst>
            </p:cNvPr>
            <p:cNvSpPr/>
            <p:nvPr/>
          </p:nvSpPr>
          <p:spPr>
            <a:xfrm>
              <a:off x="8123698" y="3136072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Last Name</a:t>
              </a:r>
            </a:p>
          </p:txBody>
        </p:sp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025E92DB-9760-4FC9-A9C4-92DD9EA7E63F}"/>
                </a:ext>
              </a:extLst>
            </p:cNvPr>
            <p:cNvSpPr/>
            <p:nvPr/>
          </p:nvSpPr>
          <p:spPr>
            <a:xfrm>
              <a:off x="8123698" y="3686818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Birthday</a:t>
              </a: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4629DA6B-DACC-45CE-A269-99FF2DA7CF17}"/>
                </a:ext>
              </a:extLst>
            </p:cNvPr>
            <p:cNvSpPr/>
            <p:nvPr/>
          </p:nvSpPr>
          <p:spPr>
            <a:xfrm>
              <a:off x="8123698" y="4237564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Phone number</a:t>
              </a:r>
            </a:p>
          </p:txBody>
        </p:sp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DC17EC27-32DA-4861-9A24-186B7C31FF2D}"/>
                </a:ext>
              </a:extLst>
            </p:cNvPr>
            <p:cNvSpPr/>
            <p:nvPr/>
          </p:nvSpPr>
          <p:spPr>
            <a:xfrm>
              <a:off x="8123698" y="4788310"/>
              <a:ext cx="2159000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Address</a:t>
              </a: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lnSpc>
                <a:spcPct val="175000"/>
              </a:lnSpc>
            </a:pPr>
            <a:endParaRPr lang="en-US" b="1" dirty="0"/>
          </a:p>
        </p:txBody>
      </p:sp>
      <p:pic>
        <p:nvPicPr>
          <p:cNvPr id="21" name="תמונה 20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68F8D82E-5594-4CFF-8F1B-311BB7321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75" y="1270000"/>
            <a:ext cx="2975106" cy="5224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9C4767-4BBF-43CD-B73A-7CF42CA7EE51}"/>
              </a:ext>
            </a:extLst>
          </p:cNvPr>
          <p:cNvSpPr txBox="1"/>
          <p:nvPr/>
        </p:nvSpPr>
        <p:spPr>
          <a:xfrm>
            <a:off x="8803631" y="2037044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User Information</a:t>
            </a:r>
          </a:p>
        </p:txBody>
      </p:sp>
      <p:sp>
        <p:nvSpPr>
          <p:cNvPr id="23" name="מלבן: פינות מעוגלות 22">
            <a:extLst>
              <a:ext uri="{FF2B5EF4-FFF2-40B4-BE49-F238E27FC236}">
                <a16:creationId xmlns:a16="http://schemas.microsoft.com/office/drawing/2014/main" id="{B4AAF4DB-656E-4A13-9EFF-D31B280B9827}"/>
              </a:ext>
            </a:extLst>
          </p:cNvPr>
          <p:cNvSpPr/>
          <p:nvPr/>
        </p:nvSpPr>
        <p:spPr>
          <a:xfrm>
            <a:off x="1008136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AF3A68-127D-4DE2-90F3-51D5601CD1E3}"/>
              </a:ext>
            </a:extLst>
          </p:cNvPr>
          <p:cNvSpPr txBox="1"/>
          <p:nvPr/>
        </p:nvSpPr>
        <p:spPr>
          <a:xfrm>
            <a:off x="8693142" y="2460070"/>
            <a:ext cx="228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Please attach recent and recognizable photo of yourself</a:t>
            </a:r>
          </a:p>
        </p:txBody>
      </p:sp>
      <p:pic>
        <p:nvPicPr>
          <p:cNvPr id="25" name="תמונה 24" descr="תמונה שמכילה מראה, אובייקט, זכוכית מגדלת&#10;&#10;התיאור נוצר באופן אוטומטי">
            <a:extLst>
              <a:ext uri="{FF2B5EF4-FFF2-40B4-BE49-F238E27FC236}">
                <a16:creationId xmlns:a16="http://schemas.microsoft.com/office/drawing/2014/main" id="{6EA2FCAD-709C-4DF2-9FEA-863FB6894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56" y="3153009"/>
            <a:ext cx="1696941" cy="1514755"/>
          </a:xfrm>
          <a:prstGeom prst="rect">
            <a:avLst/>
          </a:prstGeom>
          <a:ln w="19050">
            <a:solidFill>
              <a:srgbClr val="B2B1B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תמונה 25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329347FA-7E9A-4F7D-B31E-AECB63E7C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603" y="4823275"/>
            <a:ext cx="360000" cy="3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B2B1B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27" name="תמונה 26" descr="תמונה שמכילה iPod&#10;&#10;התיאור נוצר באופן אוטומטי">
            <a:extLst>
              <a:ext uri="{FF2B5EF4-FFF2-40B4-BE49-F238E27FC236}">
                <a16:creationId xmlns:a16="http://schemas.microsoft.com/office/drawing/2014/main" id="{882FB8F0-BEA3-49FC-938F-390825B12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53" y="4823275"/>
            <a:ext cx="360000" cy="3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B2B1B0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1B65BF8-C1A1-4404-9C8A-731C3B970E1F}"/>
              </a:ext>
            </a:extLst>
          </p:cNvPr>
          <p:cNvGrpSpPr/>
          <p:nvPr/>
        </p:nvGrpSpPr>
        <p:grpSpPr>
          <a:xfrm>
            <a:off x="5521243" y="5249822"/>
            <a:ext cx="2283571" cy="307777"/>
            <a:chOff x="1650365" y="4551383"/>
            <a:chExt cx="2283571" cy="3077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7220F7-222B-449E-A8D9-FB1C645F7C48}"/>
                </a:ext>
              </a:extLst>
            </p:cNvPr>
            <p:cNvSpPr txBox="1"/>
            <p:nvPr/>
          </p:nvSpPr>
          <p:spPr>
            <a:xfrm>
              <a:off x="1650365" y="4551383"/>
              <a:ext cx="2283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    Female</a:t>
              </a:r>
              <a:r>
                <a:rPr lang="en-US" sz="1400" b="1" dirty="0"/>
                <a:t>		  </a:t>
              </a:r>
              <a:r>
                <a:rPr lang="en-US" sz="1200" b="1" dirty="0"/>
                <a:t>Male</a:t>
              </a:r>
            </a:p>
          </p:txBody>
        </p:sp>
        <p:pic>
          <p:nvPicPr>
            <p:cNvPr id="29" name="תמונה 28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C6F971C1-4FB1-49A6-9EAA-A8B3F1232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227" y="4649697"/>
              <a:ext cx="144000" cy="144000"/>
            </a:xfrm>
            <a:prstGeom prst="rect">
              <a:avLst/>
            </a:prstGeom>
          </p:spPr>
        </p:pic>
        <p:pic>
          <p:nvPicPr>
            <p:cNvPr id="30" name="תמונה 29" descr="תמונה שמכילה בניין&#10;&#10;התיאור נוצר באופן אוטומטי">
              <a:extLst>
                <a:ext uri="{FF2B5EF4-FFF2-40B4-BE49-F238E27FC236}">
                  <a16:creationId xmlns:a16="http://schemas.microsoft.com/office/drawing/2014/main" id="{7C23B0E3-08A8-46F1-9D98-54BD8F78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501" y="4649698"/>
              <a:ext cx="144000" cy="144000"/>
            </a:xfrm>
            <a:prstGeom prst="rect">
              <a:avLst/>
            </a:prstGeom>
          </p:spPr>
        </p:pic>
      </p:grpSp>
      <p:sp>
        <p:nvSpPr>
          <p:cNvPr id="35" name="מלבן: פינות מעוגלות 34">
            <a:extLst>
              <a:ext uri="{FF2B5EF4-FFF2-40B4-BE49-F238E27FC236}">
                <a16:creationId xmlns:a16="http://schemas.microsoft.com/office/drawing/2014/main" id="{A2EED681-7793-428A-9E4F-2B87A5FCD1BC}"/>
              </a:ext>
            </a:extLst>
          </p:cNvPr>
          <p:cNvSpPr/>
          <p:nvPr/>
        </p:nvSpPr>
        <p:spPr>
          <a:xfrm>
            <a:off x="872801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מלבן: פינות מעוגלות 35">
            <a:extLst>
              <a:ext uri="{FF2B5EF4-FFF2-40B4-BE49-F238E27FC236}">
                <a16:creationId xmlns:a16="http://schemas.microsoft.com/office/drawing/2014/main" id="{9171A01B-5CA1-49B6-AABA-C2A2AD8649A4}"/>
              </a:ext>
            </a:extLst>
          </p:cNvPr>
          <p:cNvSpPr/>
          <p:nvPr/>
        </p:nvSpPr>
        <p:spPr>
          <a:xfrm>
            <a:off x="669387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37" name="מלבן: פינות מעוגלות 36">
            <a:extLst>
              <a:ext uri="{FF2B5EF4-FFF2-40B4-BE49-F238E27FC236}">
                <a16:creationId xmlns:a16="http://schemas.microsoft.com/office/drawing/2014/main" id="{38B04DEE-953C-4674-AB29-E29C30A61AC1}"/>
              </a:ext>
            </a:extLst>
          </p:cNvPr>
          <p:cNvSpPr/>
          <p:nvPr/>
        </p:nvSpPr>
        <p:spPr>
          <a:xfrm>
            <a:off x="534052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F24A9-1CB0-4015-AF87-5F7276467981}"/>
              </a:ext>
            </a:extLst>
          </p:cNvPr>
          <p:cNvSpPr txBox="1"/>
          <p:nvPr/>
        </p:nvSpPr>
        <p:spPr>
          <a:xfrm>
            <a:off x="7343041" y="2629675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8E88DC-7649-4DEC-B564-D921477E4DCB}"/>
              </a:ext>
            </a:extLst>
          </p:cNvPr>
          <p:cNvSpPr txBox="1"/>
          <p:nvPr/>
        </p:nvSpPr>
        <p:spPr>
          <a:xfrm>
            <a:off x="7343041" y="3173425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988099-103C-4D6A-981B-530DC0D01970}"/>
              </a:ext>
            </a:extLst>
          </p:cNvPr>
          <p:cNvSpPr txBox="1"/>
          <p:nvPr/>
        </p:nvSpPr>
        <p:spPr>
          <a:xfrm>
            <a:off x="7343041" y="3724171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0CF440-7B2C-47DD-875B-BFBC42CAA2B2}"/>
              </a:ext>
            </a:extLst>
          </p:cNvPr>
          <p:cNvSpPr txBox="1"/>
          <p:nvPr/>
        </p:nvSpPr>
        <p:spPr>
          <a:xfrm>
            <a:off x="7339986" y="4274917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4D8829-A70F-46D6-A5DC-9E77502DDF1D}"/>
              </a:ext>
            </a:extLst>
          </p:cNvPr>
          <p:cNvSpPr txBox="1"/>
          <p:nvPr/>
        </p:nvSpPr>
        <p:spPr>
          <a:xfrm>
            <a:off x="7339986" y="4825663"/>
            <a:ext cx="22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8175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קבוצה 44">
            <a:extLst>
              <a:ext uri="{FF2B5EF4-FFF2-40B4-BE49-F238E27FC236}">
                <a16:creationId xmlns:a16="http://schemas.microsoft.com/office/drawing/2014/main" id="{8D9E0786-07B0-48E3-B430-0349189577AB}"/>
              </a:ext>
            </a:extLst>
          </p:cNvPr>
          <p:cNvGrpSpPr/>
          <p:nvPr/>
        </p:nvGrpSpPr>
        <p:grpSpPr>
          <a:xfrm>
            <a:off x="8399281" y="1270000"/>
            <a:ext cx="2923200" cy="5220000"/>
            <a:chOff x="4329008" y="666600"/>
            <a:chExt cx="2923200" cy="5220000"/>
          </a:xfrm>
        </p:grpSpPr>
        <p:grpSp>
          <p:nvGrpSpPr>
            <p:cNvPr id="46" name="קבוצה 45">
              <a:extLst>
                <a:ext uri="{FF2B5EF4-FFF2-40B4-BE49-F238E27FC236}">
                  <a16:creationId xmlns:a16="http://schemas.microsoft.com/office/drawing/2014/main" id="{9CA1428C-D87B-4E8C-B34A-48FAEAA55AC1}"/>
                </a:ext>
              </a:extLst>
            </p:cNvPr>
            <p:cNvGrpSpPr/>
            <p:nvPr/>
          </p:nvGrpSpPr>
          <p:grpSpPr>
            <a:xfrm>
              <a:off x="4329008" y="666600"/>
              <a:ext cx="2923200" cy="5220000"/>
              <a:chOff x="3439886" y="819000"/>
              <a:chExt cx="2923200" cy="5220000"/>
            </a:xfrm>
          </p:grpSpPr>
          <p:grpSp>
            <p:nvGrpSpPr>
              <p:cNvPr id="61" name="קבוצה 60">
                <a:extLst>
                  <a:ext uri="{FF2B5EF4-FFF2-40B4-BE49-F238E27FC236}">
                    <a16:creationId xmlns:a16="http://schemas.microsoft.com/office/drawing/2014/main" id="{0AF584BE-6C6F-4108-90DD-4AF26B75E647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63" name="תמונה 62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CD66B820-D782-4F37-AEFB-0AA670C495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438C01C-97BB-4F41-B8D3-44580CF5B0F5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62" name="מלבן 61">
                <a:extLst>
                  <a:ext uri="{FF2B5EF4-FFF2-40B4-BE49-F238E27FC236}">
                    <a16:creationId xmlns:a16="http://schemas.microsoft.com/office/drawing/2014/main" id="{CBEB14F8-CA9C-4A07-81DF-0940663E646A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marL="0" algn="ctr" defTabSz="457200" rtl="1" eaLnBrk="1" latinLnBrk="0" hangingPunct="1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38F4C4-4FAF-4642-91DA-21DDCBC6631A}"/>
                </a:ext>
              </a:extLst>
            </p:cNvPr>
            <p:cNvSpPr txBox="1"/>
            <p:nvPr/>
          </p:nvSpPr>
          <p:spPr>
            <a:xfrm>
              <a:off x="4648821" y="1443720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Your Skills: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AC8DEF-C9D8-402A-B77A-756733DD02A8}"/>
                </a:ext>
              </a:extLst>
            </p:cNvPr>
            <p:cNvSpPr txBox="1"/>
            <p:nvPr/>
          </p:nvSpPr>
          <p:spPr>
            <a:xfrm>
              <a:off x="4648821" y="2028922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Piano</a:t>
              </a:r>
            </a:p>
            <a:p>
              <a:endParaRPr lang="en-US" sz="1400" b="1" dirty="0"/>
            </a:p>
            <a:p>
              <a:r>
                <a:rPr lang="en-US" sz="1400" b="1" dirty="0"/>
                <a:t>Cooking</a:t>
              </a:r>
            </a:p>
          </p:txBody>
        </p:sp>
        <p:grpSp>
          <p:nvGrpSpPr>
            <p:cNvPr id="49" name="קבוצה 48">
              <a:extLst>
                <a:ext uri="{FF2B5EF4-FFF2-40B4-BE49-F238E27FC236}">
                  <a16:creationId xmlns:a16="http://schemas.microsoft.com/office/drawing/2014/main" id="{75FB987B-1C29-4600-BB72-9A7040452CC6}"/>
                </a:ext>
              </a:extLst>
            </p:cNvPr>
            <p:cNvGrpSpPr/>
            <p:nvPr/>
          </p:nvGrpSpPr>
          <p:grpSpPr>
            <a:xfrm>
              <a:off x="4744972" y="3208422"/>
              <a:ext cx="2091267" cy="347134"/>
              <a:chOff x="3759699" y="3310360"/>
              <a:chExt cx="2091267" cy="347134"/>
            </a:xfrm>
          </p:grpSpPr>
          <p:sp>
            <p:nvSpPr>
              <p:cNvPr id="59" name="מלבן 58">
                <a:extLst>
                  <a:ext uri="{FF2B5EF4-FFF2-40B4-BE49-F238E27FC236}">
                    <a16:creationId xmlns:a16="http://schemas.microsoft.com/office/drawing/2014/main" id="{EDD90C2B-9DBA-47FF-836E-19A4605A86BD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Sports</a:t>
                </a:r>
              </a:p>
            </p:txBody>
          </p:sp>
          <p:pic>
            <p:nvPicPr>
              <p:cNvPr id="60" name="תמונה 5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C769D54F-10BE-4007-BE9C-312ED91C3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</p:spPr>
          </p:pic>
        </p:grpSp>
        <p:sp>
          <p:nvSpPr>
            <p:cNvPr id="50" name="מלבן 49">
              <a:extLst>
                <a:ext uri="{FF2B5EF4-FFF2-40B4-BE49-F238E27FC236}">
                  <a16:creationId xmlns:a16="http://schemas.microsoft.com/office/drawing/2014/main" id="{3E5C983E-3E8F-4C2C-8D2E-C503CFFF4089}"/>
                </a:ext>
              </a:extLst>
            </p:cNvPr>
            <p:cNvSpPr/>
            <p:nvPr/>
          </p:nvSpPr>
          <p:spPr>
            <a:xfrm>
              <a:off x="4744972" y="3731003"/>
              <a:ext cx="2091267" cy="3471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>
                  <a:solidFill>
                    <a:schemeClr val="tx1"/>
                  </a:solidFill>
                </a:rPr>
                <a:t>Choose skill…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51" name="תמונה 50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7D13D427-BC91-4312-86C9-E3203157E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299" y="3731002"/>
              <a:ext cx="345600" cy="345600"/>
            </a:xfrm>
            <a:prstGeom prst="rect">
              <a:avLst/>
            </a:prstGeom>
          </p:spPr>
        </p:pic>
        <p:pic>
          <p:nvPicPr>
            <p:cNvPr id="53" name="תמונה 52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A2FDA10F-9568-4333-BA90-E4129E51C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6844330" y="2069235"/>
              <a:ext cx="211141" cy="216000"/>
            </a:xfrm>
            <a:prstGeom prst="rect">
              <a:avLst/>
            </a:prstGeom>
          </p:spPr>
        </p:pic>
        <p:pic>
          <p:nvPicPr>
            <p:cNvPr id="54" name="תמונה 53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88192A5D-1F64-4C0B-B4D9-5B9B08455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6844329" y="2506124"/>
              <a:ext cx="211141" cy="216000"/>
            </a:xfrm>
            <a:prstGeom prst="rect">
              <a:avLst/>
            </a:prstGeom>
          </p:spPr>
        </p:pic>
        <p:sp>
          <p:nvSpPr>
            <p:cNvPr id="55" name="מלבן 54">
              <a:extLst>
                <a:ext uri="{FF2B5EF4-FFF2-40B4-BE49-F238E27FC236}">
                  <a16:creationId xmlns:a16="http://schemas.microsoft.com/office/drawing/2014/main" id="{C51799D2-D950-403C-A6D7-0E69E35DE9D4}"/>
                </a:ext>
              </a:extLst>
            </p:cNvPr>
            <p:cNvSpPr/>
            <p:nvPr/>
          </p:nvSpPr>
          <p:spPr>
            <a:xfrm>
              <a:off x="4744971" y="4076504"/>
              <a:ext cx="2091267" cy="102677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</a:rPr>
                <a:t>Cycling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Dance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Swimming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Tennis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Yoga</a:t>
              </a:r>
            </a:p>
          </p:txBody>
        </p:sp>
        <p:pic>
          <p:nvPicPr>
            <p:cNvPr id="56" name="תמונה 5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74EE3CE8-D955-4922-8C4E-CA7E9E603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276" y="4923283"/>
              <a:ext cx="180000" cy="180000"/>
            </a:xfrm>
            <a:prstGeom prst="rect">
              <a:avLst/>
            </a:prstGeom>
          </p:spPr>
        </p:pic>
        <p:pic>
          <p:nvPicPr>
            <p:cNvPr id="57" name="תמונה 56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C509B78D-42A9-4541-A538-B6C3574C7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646276" y="4071837"/>
              <a:ext cx="180000" cy="180000"/>
            </a:xfrm>
            <a:prstGeom prst="rect">
              <a:avLst/>
            </a:prstGeom>
          </p:spPr>
        </p:pic>
        <p:sp>
          <p:nvSpPr>
            <p:cNvPr id="58" name="מלבן: פינות מעוגלות 57">
              <a:extLst>
                <a:ext uri="{FF2B5EF4-FFF2-40B4-BE49-F238E27FC236}">
                  <a16:creationId xmlns:a16="http://schemas.microsoft.com/office/drawing/2014/main" id="{6016B56A-1D4C-4283-92BD-E3BD18B535CF}"/>
                </a:ext>
              </a:extLst>
            </p:cNvPr>
            <p:cNvSpPr/>
            <p:nvPr/>
          </p:nvSpPr>
          <p:spPr>
            <a:xfrm>
              <a:off x="6695001" y="4324707"/>
              <a:ext cx="82550" cy="496211"/>
            </a:xfrm>
            <a:prstGeom prst="roundRect">
              <a:avLst/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1" eaLnBrk="1" latinLnBrk="0" hangingPunct="1"/>
              <a:endParaRPr lang="en-US"/>
            </a:p>
          </p:txBody>
        </p:sp>
      </p:grp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C2D72677-0986-4B98-A3CB-43378B4D3A12}"/>
              </a:ext>
            </a:extLst>
          </p:cNvPr>
          <p:cNvGrpSpPr/>
          <p:nvPr/>
        </p:nvGrpSpPr>
        <p:grpSpPr>
          <a:xfrm>
            <a:off x="5027574" y="1274725"/>
            <a:ext cx="2923200" cy="5220000"/>
            <a:chOff x="3439886" y="819000"/>
            <a:chExt cx="2923200" cy="5220000"/>
          </a:xfrm>
        </p:grpSpPr>
        <p:grpSp>
          <p:nvGrpSpPr>
            <p:cNvPr id="29" name="קבוצה 28">
              <a:extLst>
                <a:ext uri="{FF2B5EF4-FFF2-40B4-BE49-F238E27FC236}">
                  <a16:creationId xmlns:a16="http://schemas.microsoft.com/office/drawing/2014/main" id="{9E80BAEC-C1AC-4546-94CE-8C9D13A060C2}"/>
                </a:ext>
              </a:extLst>
            </p:cNvPr>
            <p:cNvGrpSpPr/>
            <p:nvPr/>
          </p:nvGrpSpPr>
          <p:grpSpPr>
            <a:xfrm>
              <a:off x="3439886" y="819000"/>
              <a:ext cx="2923200" cy="5220000"/>
              <a:chOff x="3439886" y="819000"/>
              <a:chExt cx="2923200" cy="5220000"/>
            </a:xfrm>
          </p:grpSpPr>
          <p:grpSp>
            <p:nvGrpSpPr>
              <p:cNvPr id="41" name="קבוצה 40">
                <a:extLst>
                  <a:ext uri="{FF2B5EF4-FFF2-40B4-BE49-F238E27FC236}">
                    <a16:creationId xmlns:a16="http://schemas.microsoft.com/office/drawing/2014/main" id="{8797B14A-7F5B-47BF-8D11-DF1BF30A6A3A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43" name="תמונה 42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60275B1B-EB0D-4908-B73E-5BFD637AC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2A69278-58BA-4D24-8CDC-E4A36D189D8F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42" name="מלבן 41">
                <a:extLst>
                  <a:ext uri="{FF2B5EF4-FFF2-40B4-BE49-F238E27FC236}">
                    <a16:creationId xmlns:a16="http://schemas.microsoft.com/office/drawing/2014/main" id="{6F8FED7A-9AB7-444C-984F-E349FB8810EB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D156E9-E974-48FF-B8FA-9FAE476156D6}"/>
                </a:ext>
              </a:extLst>
            </p:cNvPr>
            <p:cNvSpPr txBox="1"/>
            <p:nvPr/>
          </p:nvSpPr>
          <p:spPr>
            <a:xfrm>
              <a:off x="3759699" y="1596120"/>
              <a:ext cx="209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Your Skills: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2C7717-7977-4650-B895-B2DA6C07FBD3}"/>
                </a:ext>
              </a:extLst>
            </p:cNvPr>
            <p:cNvSpPr txBox="1"/>
            <p:nvPr/>
          </p:nvSpPr>
          <p:spPr>
            <a:xfrm>
              <a:off x="3759699" y="2181322"/>
              <a:ext cx="22835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Piano</a:t>
              </a:r>
            </a:p>
            <a:p>
              <a:endParaRPr lang="en-US" sz="1400" b="1" dirty="0"/>
            </a:p>
            <a:p>
              <a:r>
                <a:rPr lang="en-US" sz="1400" b="1" dirty="0"/>
                <a:t>Cooking</a:t>
              </a:r>
            </a:p>
          </p:txBody>
        </p:sp>
        <p:grpSp>
          <p:nvGrpSpPr>
            <p:cNvPr id="32" name="קבוצה 31">
              <a:extLst>
                <a:ext uri="{FF2B5EF4-FFF2-40B4-BE49-F238E27FC236}">
                  <a16:creationId xmlns:a16="http://schemas.microsoft.com/office/drawing/2014/main" id="{BF36EE12-26C0-4CE4-877B-A6EFD7936807}"/>
                </a:ext>
              </a:extLst>
            </p:cNvPr>
            <p:cNvGrpSpPr/>
            <p:nvPr/>
          </p:nvGrpSpPr>
          <p:grpSpPr>
            <a:xfrm>
              <a:off x="3855850" y="3360822"/>
              <a:ext cx="2091267" cy="347134"/>
              <a:chOff x="3759699" y="3310360"/>
              <a:chExt cx="2091267" cy="347134"/>
            </a:xfrm>
          </p:grpSpPr>
          <p:sp>
            <p:nvSpPr>
              <p:cNvPr id="39" name="מלבן 38">
                <a:extLst>
                  <a:ext uri="{FF2B5EF4-FFF2-40B4-BE49-F238E27FC236}">
                    <a16:creationId xmlns:a16="http://schemas.microsoft.com/office/drawing/2014/main" id="{CD9A5B54-BBC9-49CC-957D-AC1CE251D870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Choose category…</a:t>
                </a:r>
              </a:p>
            </p:txBody>
          </p:sp>
          <p:pic>
            <p:nvPicPr>
              <p:cNvPr id="40" name="תמונה 39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65931404-9B20-495B-805C-17C644133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</p:spPr>
          </p:pic>
        </p:grpSp>
        <p:grpSp>
          <p:nvGrpSpPr>
            <p:cNvPr id="33" name="קבוצה 32">
              <a:extLst>
                <a:ext uri="{FF2B5EF4-FFF2-40B4-BE49-F238E27FC236}">
                  <a16:creationId xmlns:a16="http://schemas.microsoft.com/office/drawing/2014/main" id="{3483FD02-5E93-48F8-BE12-985A6707B17B}"/>
                </a:ext>
              </a:extLst>
            </p:cNvPr>
            <p:cNvGrpSpPr/>
            <p:nvPr/>
          </p:nvGrpSpPr>
          <p:grpSpPr>
            <a:xfrm>
              <a:off x="3855850" y="3883402"/>
              <a:ext cx="2091267" cy="347134"/>
              <a:chOff x="3759699" y="3310360"/>
              <a:chExt cx="2091267" cy="347134"/>
            </a:xfrm>
          </p:grpSpPr>
          <p:sp>
            <p:nvSpPr>
              <p:cNvPr id="37" name="מלבן 36">
                <a:extLst>
                  <a:ext uri="{FF2B5EF4-FFF2-40B4-BE49-F238E27FC236}">
                    <a16:creationId xmlns:a16="http://schemas.microsoft.com/office/drawing/2014/main" id="{7B28A692-3389-4F5B-8A4E-A5B42966D5BF}"/>
                  </a:ext>
                </a:extLst>
              </p:cNvPr>
              <p:cNvSpPr/>
              <p:nvPr/>
            </p:nvSpPr>
            <p:spPr>
              <a:xfrm>
                <a:off x="3759699" y="3310361"/>
                <a:ext cx="2091267" cy="347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4D4D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rgbClr val="D4D4D4"/>
                    </a:solidFill>
                  </a:rPr>
                  <a:t>Choose skill…</a:t>
                </a:r>
              </a:p>
            </p:txBody>
          </p:sp>
          <p:pic>
            <p:nvPicPr>
              <p:cNvPr id="38" name="תמונה 37" descr="תמונה שמכילה אובייקט&#10;&#10;התיאור נוצר באופן אוטומטי">
                <a:extLst>
                  <a:ext uri="{FF2B5EF4-FFF2-40B4-BE49-F238E27FC236}">
                    <a16:creationId xmlns:a16="http://schemas.microsoft.com/office/drawing/2014/main" id="{13EC8B7A-2EFE-40E5-9831-FFDD18E4C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2026" y="3310360"/>
                <a:ext cx="345600" cy="3456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4" name="מלבן: פינות מעוגלות 33">
              <a:extLst>
                <a:ext uri="{FF2B5EF4-FFF2-40B4-BE49-F238E27FC236}">
                  <a16:creationId xmlns:a16="http://schemas.microsoft.com/office/drawing/2014/main" id="{FFD2CABE-6E5E-48EF-A264-4D554EE3878A}"/>
                </a:ext>
              </a:extLst>
            </p:cNvPr>
            <p:cNvSpPr/>
            <p:nvPr/>
          </p:nvSpPr>
          <p:spPr>
            <a:xfrm>
              <a:off x="4453808" y="4401673"/>
              <a:ext cx="895350" cy="2584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D4D4D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D4D4D4"/>
                  </a:solidFill>
                </a:rPr>
                <a:t>Add</a:t>
              </a:r>
            </a:p>
          </p:txBody>
        </p:sp>
        <p:pic>
          <p:nvPicPr>
            <p:cNvPr id="35" name="תמונה 34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B25F718E-718E-44C5-8CD0-A608D15FD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5955208" y="2221635"/>
              <a:ext cx="211141" cy="216000"/>
            </a:xfrm>
            <a:prstGeom prst="rect">
              <a:avLst/>
            </a:prstGeom>
          </p:spPr>
        </p:pic>
        <p:pic>
          <p:nvPicPr>
            <p:cNvPr id="36" name="תמונה 35" descr="תמונה שמכילה אובייקט&#10;&#10;התיאור נוצר באופן אוטומטי">
              <a:extLst>
                <a:ext uri="{FF2B5EF4-FFF2-40B4-BE49-F238E27FC236}">
                  <a16:creationId xmlns:a16="http://schemas.microsoft.com/office/drawing/2014/main" id="{3E9C91C2-5E88-4DC9-9FB4-B665538F0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 t="71510" r="5767" b="4929"/>
            <a:stretch/>
          </p:blipFill>
          <p:spPr>
            <a:xfrm>
              <a:off x="5955207" y="2658524"/>
              <a:ext cx="211141" cy="216000"/>
            </a:xfrm>
            <a:prstGeom prst="rect">
              <a:avLst/>
            </a:prstGeom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User profile details</a:t>
            </a:r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sp>
        <p:nvSpPr>
          <p:cNvPr id="65" name="מלבן: פינות מעוגלות 64">
            <a:extLst>
              <a:ext uri="{FF2B5EF4-FFF2-40B4-BE49-F238E27FC236}">
                <a16:creationId xmlns:a16="http://schemas.microsoft.com/office/drawing/2014/main" id="{34A7A66A-3038-4D36-9F87-AD5D18394DC5}"/>
              </a:ext>
            </a:extLst>
          </p:cNvPr>
          <p:cNvSpPr/>
          <p:nvPr/>
        </p:nvSpPr>
        <p:spPr>
          <a:xfrm>
            <a:off x="1008136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66" name="מלבן: פינות מעוגלות 65">
            <a:extLst>
              <a:ext uri="{FF2B5EF4-FFF2-40B4-BE49-F238E27FC236}">
                <a16:creationId xmlns:a16="http://schemas.microsoft.com/office/drawing/2014/main" id="{BEB527EE-1BA7-4FB6-AF1E-CBC29193C2EC}"/>
              </a:ext>
            </a:extLst>
          </p:cNvPr>
          <p:cNvSpPr/>
          <p:nvPr/>
        </p:nvSpPr>
        <p:spPr>
          <a:xfrm>
            <a:off x="8728013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7" name="מלבן: פינות מעוגלות 66">
            <a:extLst>
              <a:ext uri="{FF2B5EF4-FFF2-40B4-BE49-F238E27FC236}">
                <a16:creationId xmlns:a16="http://schemas.microsoft.com/office/drawing/2014/main" id="{78533AB0-8A8E-4459-98C4-665F6D041E99}"/>
              </a:ext>
            </a:extLst>
          </p:cNvPr>
          <p:cNvSpPr/>
          <p:nvPr/>
        </p:nvSpPr>
        <p:spPr>
          <a:xfrm>
            <a:off x="669387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68" name="מלבן: פינות מעוגלות 67">
            <a:extLst>
              <a:ext uri="{FF2B5EF4-FFF2-40B4-BE49-F238E27FC236}">
                <a16:creationId xmlns:a16="http://schemas.microsoft.com/office/drawing/2014/main" id="{2B8D02EA-09D1-4258-8D84-6B97605024F6}"/>
              </a:ext>
            </a:extLst>
          </p:cNvPr>
          <p:cNvSpPr/>
          <p:nvPr/>
        </p:nvSpPr>
        <p:spPr>
          <a:xfrm>
            <a:off x="5340522" y="5815349"/>
            <a:ext cx="895350" cy="25846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Prev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E0AE3-6279-4322-9501-13D53CC4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b="1" dirty="0"/>
              <a:t>Features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0D8744-A74B-4FFC-B287-330972DF7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827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Authentication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Technion students only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B2B1B0"/>
                </a:solidFill>
              </a:rPr>
              <a:t>User profile details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Dynamic schedule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75000"/>
              </a:lnSpc>
            </a:pPr>
            <a:endParaRPr lang="en-US" dirty="0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C19FB237-6769-41D1-A660-486A7F818877}"/>
              </a:ext>
            </a:extLst>
          </p:cNvPr>
          <p:cNvGrpSpPr/>
          <p:nvPr/>
        </p:nvGrpSpPr>
        <p:grpSpPr>
          <a:xfrm>
            <a:off x="5026739" y="1270000"/>
            <a:ext cx="2926997" cy="5220000"/>
            <a:chOff x="5026739" y="1270000"/>
            <a:chExt cx="2926997" cy="5220000"/>
          </a:xfrm>
        </p:grpSpPr>
        <p:grpSp>
          <p:nvGrpSpPr>
            <p:cNvPr id="65" name="קבוצה 64">
              <a:extLst>
                <a:ext uri="{FF2B5EF4-FFF2-40B4-BE49-F238E27FC236}">
                  <a16:creationId xmlns:a16="http://schemas.microsoft.com/office/drawing/2014/main" id="{D5EE2AFE-9020-4C05-9B1C-6B22E2578389}"/>
                </a:ext>
              </a:extLst>
            </p:cNvPr>
            <p:cNvGrpSpPr/>
            <p:nvPr/>
          </p:nvGrpSpPr>
          <p:grpSpPr>
            <a:xfrm>
              <a:off x="5030536" y="1270000"/>
              <a:ext cx="2923200" cy="5220000"/>
              <a:chOff x="3439886" y="819000"/>
              <a:chExt cx="2923200" cy="5220000"/>
            </a:xfrm>
          </p:grpSpPr>
          <p:grpSp>
            <p:nvGrpSpPr>
              <p:cNvPr id="66" name="קבוצה 65">
                <a:extLst>
                  <a:ext uri="{FF2B5EF4-FFF2-40B4-BE49-F238E27FC236}">
                    <a16:creationId xmlns:a16="http://schemas.microsoft.com/office/drawing/2014/main" id="{164D550C-B6B5-4263-B784-B6C8C0BEF7AA}"/>
                  </a:ext>
                </a:extLst>
              </p:cNvPr>
              <p:cNvGrpSpPr/>
              <p:nvPr/>
            </p:nvGrpSpPr>
            <p:grpSpPr>
              <a:xfrm>
                <a:off x="3439886" y="819000"/>
                <a:ext cx="2923200" cy="5220000"/>
                <a:chOff x="3439886" y="819000"/>
                <a:chExt cx="2923200" cy="5220000"/>
              </a:xfrm>
            </p:grpSpPr>
            <p:pic>
              <p:nvPicPr>
                <p:cNvPr id="68" name="תמונה 67" descr="תמונה שמכילה צילום מסך&#10;&#10;התיאור נוצר באופן אוטומטי">
                  <a:extLst>
                    <a:ext uri="{FF2B5EF4-FFF2-40B4-BE49-F238E27FC236}">
                      <a16:creationId xmlns:a16="http://schemas.microsoft.com/office/drawing/2014/main" id="{9F5F5745-97CB-40FA-AF5B-C7B0228E8A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886" y="819000"/>
                  <a:ext cx="2923200" cy="5220000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6F317F2-E9CC-4833-9CDD-8597977C74EB}"/>
                    </a:ext>
                  </a:extLst>
                </p:cNvPr>
                <p:cNvSpPr txBox="1"/>
                <p:nvPr/>
              </p:nvSpPr>
              <p:spPr>
                <a:xfrm>
                  <a:off x="3439886" y="984250"/>
                  <a:ext cx="2923200" cy="396000"/>
                </a:xfrm>
                <a:prstGeom prst="rect">
                  <a:avLst/>
                </a:prstGeom>
                <a:solidFill>
                  <a:srgbClr val="00B0F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Skill Barter App</a:t>
                  </a:r>
                </a:p>
              </p:txBody>
            </p:sp>
          </p:grpSp>
          <p:sp>
            <p:nvSpPr>
              <p:cNvPr id="67" name="מלבן 66">
                <a:extLst>
                  <a:ext uri="{FF2B5EF4-FFF2-40B4-BE49-F238E27FC236}">
                    <a16:creationId xmlns:a16="http://schemas.microsoft.com/office/drawing/2014/main" id="{BABB52FB-1DB4-4D7F-A462-43B6C9A9FE5A}"/>
                  </a:ext>
                </a:extLst>
              </p:cNvPr>
              <p:cNvSpPr/>
              <p:nvPr/>
            </p:nvSpPr>
            <p:spPr>
              <a:xfrm>
                <a:off x="3439886" y="1380249"/>
                <a:ext cx="2923200" cy="43082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BAE017C5-30E8-4FD0-8E59-AE0E3A11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2" b="7659"/>
            <a:stretch/>
          </p:blipFill>
          <p:spPr>
            <a:xfrm>
              <a:off x="5026739" y="1831248"/>
              <a:ext cx="2924752" cy="4308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1462"/>
      </p:ext>
    </p:extLst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2885</TotalTime>
  <Words>1656</Words>
  <Application>Microsoft Office PowerPoint</Application>
  <PresentationFormat>מסך רחב</PresentationFormat>
  <Paragraphs>356</Paragraphs>
  <Slides>15</Slides>
  <Notes>12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פיאה</vt:lpstr>
      <vt:lpstr>Skill Barter Android APP</vt:lpstr>
      <vt:lpstr>מצגת של PowerPoint‏</vt:lpstr>
      <vt:lpstr>Motivation</vt:lpstr>
      <vt:lpstr>Implementation Plan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Optional Features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Barter Android APP</dc:title>
  <dc:creator>Jenny</dc:creator>
  <cp:lastModifiedBy>Jenny</cp:lastModifiedBy>
  <cp:revision>128</cp:revision>
  <dcterms:created xsi:type="dcterms:W3CDTF">2018-12-19T12:37:46Z</dcterms:created>
  <dcterms:modified xsi:type="dcterms:W3CDTF">2019-03-27T09:03:42Z</dcterms:modified>
</cp:coreProperties>
</file>